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28"/>
  </p:notesMasterIdLst>
  <p:sldIdLst>
    <p:sldId id="256" r:id="rId2"/>
    <p:sldId id="257" r:id="rId3"/>
    <p:sldId id="258" r:id="rId4"/>
    <p:sldId id="264" r:id="rId5"/>
    <p:sldId id="265" r:id="rId6"/>
    <p:sldId id="266" r:id="rId7"/>
    <p:sldId id="267" r:id="rId8"/>
    <p:sldId id="268" r:id="rId9"/>
    <p:sldId id="259" r:id="rId10"/>
    <p:sldId id="269" r:id="rId11"/>
    <p:sldId id="274" r:id="rId12"/>
    <p:sldId id="270" r:id="rId13"/>
    <p:sldId id="272" r:id="rId14"/>
    <p:sldId id="273" r:id="rId15"/>
    <p:sldId id="260" r:id="rId16"/>
    <p:sldId id="271" r:id="rId17"/>
    <p:sldId id="261" r:id="rId18"/>
    <p:sldId id="275" r:id="rId19"/>
    <p:sldId id="280" r:id="rId20"/>
    <p:sldId id="276" r:id="rId21"/>
    <p:sldId id="277" r:id="rId22"/>
    <p:sldId id="279" r:id="rId23"/>
    <p:sldId id="262" r:id="rId24"/>
    <p:sldId id="263" r:id="rId25"/>
    <p:sldId id="281" r:id="rId26"/>
    <p:sldId id="27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2E9891-14F0-495F-B4E2-9D69535BC117}" v="1" dt="2024-08-11T17:06:40.25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ise Fabienne Lehmann" userId="jWduhXKedFdTeXmwvxsoLdzkLxuXoJanjMQNfrufJLk=" providerId="None" clId="Web-{D62E9891-14F0-495F-B4E2-9D69535BC117}"/>
    <pc:docChg chg="modSld">
      <pc:chgData name="Denise Fabienne Lehmann" userId="jWduhXKedFdTeXmwvxsoLdzkLxuXoJanjMQNfrufJLk=" providerId="None" clId="Web-{D62E9891-14F0-495F-B4E2-9D69535BC117}" dt="2024-08-11T17:06:40.250" v="0" actId="1076"/>
      <pc:docMkLst>
        <pc:docMk/>
      </pc:docMkLst>
      <pc:sldChg chg="modSp">
        <pc:chgData name="Denise Fabienne Lehmann" userId="jWduhXKedFdTeXmwvxsoLdzkLxuXoJanjMQNfrufJLk=" providerId="None" clId="Web-{D62E9891-14F0-495F-B4E2-9D69535BC117}" dt="2024-08-11T17:06:40.250" v="0" actId="1076"/>
        <pc:sldMkLst>
          <pc:docMk/>
          <pc:sldMk cId="2312274119" sldId="256"/>
        </pc:sldMkLst>
        <pc:picChg chg="mod">
          <ac:chgData name="Denise Fabienne Lehmann" userId="jWduhXKedFdTeXmwvxsoLdzkLxuXoJanjMQNfrufJLk=" providerId="None" clId="Web-{D62E9891-14F0-495F-B4E2-9D69535BC117}" dt="2024-08-11T17:06:40.250" v="0" actId="1076"/>
          <ac:picMkLst>
            <pc:docMk/>
            <pc:sldMk cId="2312274119" sldId="256"/>
            <ac:picMk id="5" creationId="{06DADCBE-2665-6C8A-1CFD-E623BEEE6EC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A02181-9ADB-4EB2-8DE7-6A8710D4CD61}" type="datetimeFigureOut">
              <a:rPr lang="de-DE" smtClean="0"/>
              <a:t>11.08.2024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097A26-B652-4FAA-8D12-39BC33AE7F57}" type="slidenum">
              <a:rPr lang="de-DE" smtClean="0"/>
              <a:t>‹Nr.›</a:t>
            </a:fld>
            <a:endParaRPr lang="de-DE"/>
          </a:p>
        </p:txBody>
      </p:sp>
    </p:spTree>
    <p:extLst>
      <p:ext uri="{BB962C8B-B14F-4D97-AF65-F5344CB8AC3E}">
        <p14:creationId xmlns:p14="http://schemas.microsoft.com/office/powerpoint/2010/main" val="2389803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B097A26-B652-4FAA-8D12-39BC33AE7F57}" type="slidenum">
              <a:rPr lang="de-DE" smtClean="0"/>
              <a:t>1</a:t>
            </a:fld>
            <a:endParaRPr lang="de-DE"/>
          </a:p>
        </p:txBody>
      </p:sp>
    </p:spTree>
    <p:extLst>
      <p:ext uri="{BB962C8B-B14F-4D97-AF65-F5344CB8AC3E}">
        <p14:creationId xmlns:p14="http://schemas.microsoft.com/office/powerpoint/2010/main" val="1159362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B097A26-B652-4FAA-8D12-39BC33AE7F57}" type="slidenum">
              <a:rPr lang="de-DE" smtClean="0"/>
              <a:t>12</a:t>
            </a:fld>
            <a:endParaRPr lang="de-DE"/>
          </a:p>
        </p:txBody>
      </p:sp>
    </p:spTree>
    <p:extLst>
      <p:ext uri="{BB962C8B-B14F-4D97-AF65-F5344CB8AC3E}">
        <p14:creationId xmlns:p14="http://schemas.microsoft.com/office/powerpoint/2010/main" val="1372028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B097A26-B652-4FAA-8D12-39BC33AE7F57}" type="slidenum">
              <a:rPr lang="de-DE" smtClean="0"/>
              <a:t>14</a:t>
            </a:fld>
            <a:endParaRPr lang="de-DE"/>
          </a:p>
        </p:txBody>
      </p:sp>
    </p:spTree>
    <p:extLst>
      <p:ext uri="{BB962C8B-B14F-4D97-AF65-F5344CB8AC3E}">
        <p14:creationId xmlns:p14="http://schemas.microsoft.com/office/powerpoint/2010/main" val="264195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B097A26-B652-4FAA-8D12-39BC33AE7F57}" type="slidenum">
              <a:rPr lang="de-DE" smtClean="0"/>
              <a:t>18</a:t>
            </a:fld>
            <a:endParaRPr lang="de-DE"/>
          </a:p>
        </p:txBody>
      </p:sp>
    </p:spTree>
    <p:extLst>
      <p:ext uri="{BB962C8B-B14F-4D97-AF65-F5344CB8AC3E}">
        <p14:creationId xmlns:p14="http://schemas.microsoft.com/office/powerpoint/2010/main" val="173649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B097A26-B652-4FAA-8D12-39BC33AE7F57}" type="slidenum">
              <a:rPr lang="de-DE" smtClean="0"/>
              <a:t>19</a:t>
            </a:fld>
            <a:endParaRPr lang="de-DE"/>
          </a:p>
        </p:txBody>
      </p:sp>
    </p:spTree>
    <p:extLst>
      <p:ext uri="{BB962C8B-B14F-4D97-AF65-F5344CB8AC3E}">
        <p14:creationId xmlns:p14="http://schemas.microsoft.com/office/powerpoint/2010/main" val="3404788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B097A26-B652-4FAA-8D12-39BC33AE7F57}" type="slidenum">
              <a:rPr lang="de-DE" smtClean="0"/>
              <a:t>23</a:t>
            </a:fld>
            <a:endParaRPr lang="de-DE"/>
          </a:p>
        </p:txBody>
      </p:sp>
    </p:spTree>
    <p:extLst>
      <p:ext uri="{BB962C8B-B14F-4D97-AF65-F5344CB8AC3E}">
        <p14:creationId xmlns:p14="http://schemas.microsoft.com/office/powerpoint/2010/main" val="657418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de-DE"/>
              <a:t>Mastertitelformat bearbeiten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8/11/2024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8/11/2024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de-DE"/>
              <a:t>Mastertitelformat bearbeiten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5586B75A-687E-405C-8A0B-8D00578BA2C3}" type="datetimeFigureOut">
              <a:rPr lang="en-US" dirty="0"/>
              <a:pPr/>
              <a:t>8/11/2024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8/11/2024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e-DE"/>
              <a:t>Mastertitelformat bearbeiten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8/11/2024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a:t>Mastertitelformat bearbeiten</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8/11/2024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8/11/2024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de-DE"/>
              <a:t>Mastertitelformat bearbeiten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8" name="Date Placeholder 7"/>
          <p:cNvSpPr>
            <a:spLocks noGrp="1"/>
          </p:cNvSpPr>
          <p:nvPr>
            <p:ph type="dt" sz="half" idx="10"/>
          </p:nvPr>
        </p:nvSpPr>
        <p:spPr/>
        <p:txBody>
          <a:bodyPr/>
          <a:lstStyle/>
          <a:p>
            <a:fld id="{5586B75A-687E-405C-8A0B-8D00578BA2C3}" type="datetimeFigureOut">
              <a:rPr lang="en-US" dirty="0"/>
              <a:pPr/>
              <a:t>8/11/2024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de-DE"/>
              <a:t>Mastertitelformat bearbeiten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8" name="Date Placeholder 7"/>
          <p:cNvSpPr>
            <a:spLocks noGrp="1"/>
          </p:cNvSpPr>
          <p:nvPr>
            <p:ph type="dt" sz="half" idx="10"/>
          </p:nvPr>
        </p:nvSpPr>
        <p:spPr/>
        <p:txBody>
          <a:bodyPr/>
          <a:lstStyle/>
          <a:p>
            <a:fld id="{5586B75A-687E-405C-8A0B-8D00578BA2C3}" type="datetimeFigureOut">
              <a:rPr lang="en-US" dirty="0"/>
              <a:pPr/>
              <a:t>8/11/2024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8/11/2024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8/11/2024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8/11/2024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xml"/><Relationship Id="rId7" Type="http://schemas.openxmlformats.org/officeDocument/2006/relationships/hyperlink" Target="https://miro.medium.com/v2/resize:fit:730/1*DPcRHFgz_Lyusijdf8GrIQ.png" TargetMode="Externa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4.png"/><Relationship Id="rId5" Type="http://schemas.openxmlformats.org/officeDocument/2006/relationships/hyperlink" Target="https://lectera.com/info/storage/img/20210805/6682cfaa3777873242ad_808xFull.jpg" TargetMode="External"/><Relationship Id="rId4" Type="http://schemas.openxmlformats.org/officeDocument/2006/relationships/image" Target="../media/image3.png"/><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hyperlink" Target="https://www.bildungsplaene-bw.de/site/bildungsplan/get/documents/lsbw/export-pdf/depot-pdf/ALLG/BP2016BW_ALLG_GS_E34.pdf" TargetMode="Externa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xml"/><Relationship Id="rId7" Type="http://schemas.openxmlformats.org/officeDocument/2006/relationships/hyperlink" Target="https://i0.wp.com/www.winnieandwilbur.com/wp-content/uploads/winnie-e1470224734570.png?fit=295%2C420&amp;ssl=1" TargetMode="External"/><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4.xml"/></Relationships>
</file>

<file path=ppt/slides/_rels/slide1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slideLayout" Target="../slideLayouts/slideLayout2.xml"/><Relationship Id="rId7" Type="http://schemas.openxmlformats.org/officeDocument/2006/relationships/hyperlink" Target="https://view.genially.com/66432cd77d7a1f0013512736" TargetMode="External"/><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hyperlink" Target="https://m.media-amazon.com/images/I/81Nudxp0UyL._AC_UF894,1000_QL80_.jpg" TargetMode="External"/><Relationship Id="rId5" Type="http://schemas.openxmlformats.org/officeDocument/2006/relationships/image" Target="../media/image15.png"/><Relationship Id="rId10" Type="http://schemas.openxmlformats.org/officeDocument/2006/relationships/image" Target="../media/image2.png"/><Relationship Id="rId4" Type="http://schemas.openxmlformats.org/officeDocument/2006/relationships/notesSlide" Target="../notesSlides/notesSlide5.xml"/><Relationship Id="rId9"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hyperlink" Target="https://docs.google.com/presentation/d/1xIqUrsdOZ8GIaJdtDQuAnEBtnCRURlN3clcZ5eeg-Zs/edit?usp=sharin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image" Target="../media/image1.png"/><Relationship Id="rId5" Type="http://schemas.openxmlformats.org/officeDocument/2006/relationships/hyperlink" Target="https://i.pinimg.com/474x/93/af/0d/93af0d3719f4e7d64eaf8cc5e73007b4.jpg" TargetMode="Externa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37D753-F6C0-B59F-E6D5-725ED902F0B4}"/>
              </a:ext>
            </a:extLst>
          </p:cNvPr>
          <p:cNvSpPr>
            <a:spLocks noGrp="1"/>
          </p:cNvSpPr>
          <p:nvPr>
            <p:ph type="ctrTitle"/>
          </p:nvPr>
        </p:nvSpPr>
        <p:spPr>
          <a:xfrm>
            <a:off x="907616" y="560123"/>
            <a:ext cx="7315200" cy="3255264"/>
          </a:xfrm>
        </p:spPr>
        <p:txBody>
          <a:bodyPr>
            <a:normAutofit/>
          </a:bodyPr>
          <a:lstStyle/>
          <a:p>
            <a:r>
              <a:rPr lang="de-DE" sz="4000" u="sng" dirty="0">
                <a:latin typeface="Arial" panose="020B0604020202020204" pitchFamily="34" charset="0"/>
                <a:cs typeface="Arial" panose="020B0604020202020204" pitchFamily="34" charset="0"/>
              </a:rPr>
              <a:t>Module </a:t>
            </a:r>
            <a:r>
              <a:rPr lang="de-DE" sz="4000" u="sng" dirty="0" err="1">
                <a:latin typeface="Arial" panose="020B0604020202020204" pitchFamily="34" charset="0"/>
                <a:cs typeface="Arial" panose="020B0604020202020204" pitchFamily="34" charset="0"/>
              </a:rPr>
              <a:t>Exam</a:t>
            </a:r>
            <a:r>
              <a:rPr lang="de-DE" sz="4000" u="sng" dirty="0">
                <a:latin typeface="Arial" panose="020B0604020202020204" pitchFamily="34" charset="0"/>
                <a:cs typeface="Arial" panose="020B0604020202020204" pitchFamily="34" charset="0"/>
              </a:rPr>
              <a:t>:</a:t>
            </a:r>
            <a:br>
              <a:rPr lang="de-DE" sz="4000" dirty="0">
                <a:latin typeface="Arial" panose="020B0604020202020204" pitchFamily="34" charset="0"/>
                <a:cs typeface="Arial" panose="020B0604020202020204" pitchFamily="34" charset="0"/>
              </a:rPr>
            </a:br>
            <a:r>
              <a:rPr lang="de-DE" sz="4000" dirty="0">
                <a:latin typeface="Arial" panose="020B0604020202020204" pitchFamily="34" charset="0"/>
                <a:cs typeface="Arial" panose="020B0604020202020204" pitchFamily="34" charset="0"/>
              </a:rPr>
              <a:t>Storytelling in </a:t>
            </a:r>
            <a:r>
              <a:rPr lang="de-DE" sz="4000" dirty="0" err="1">
                <a:latin typeface="Arial" panose="020B0604020202020204" pitchFamily="34" charset="0"/>
                <a:cs typeface="Arial" panose="020B0604020202020204" pitchFamily="34" charset="0"/>
              </a:rPr>
              <a:t>combination</a:t>
            </a:r>
            <a:r>
              <a:rPr lang="de-DE" sz="4000" dirty="0">
                <a:latin typeface="Arial" panose="020B0604020202020204" pitchFamily="34" charset="0"/>
                <a:cs typeface="Arial" panose="020B0604020202020204" pitchFamily="34" charset="0"/>
              </a:rPr>
              <a:t> </a:t>
            </a:r>
            <a:r>
              <a:rPr lang="de-DE" sz="4000" dirty="0" err="1">
                <a:latin typeface="Arial" panose="020B0604020202020204" pitchFamily="34" charset="0"/>
                <a:cs typeface="Arial" panose="020B0604020202020204" pitchFamily="34" charset="0"/>
              </a:rPr>
              <a:t>with</a:t>
            </a:r>
            <a:r>
              <a:rPr lang="de-DE" sz="4000" dirty="0">
                <a:latin typeface="Arial" panose="020B0604020202020204" pitchFamily="34" charset="0"/>
                <a:cs typeface="Arial" panose="020B0604020202020204" pitchFamily="34" charset="0"/>
              </a:rPr>
              <a:t> a Digital Escape Room </a:t>
            </a:r>
            <a:r>
              <a:rPr lang="de-DE" sz="4000" dirty="0" err="1">
                <a:latin typeface="Arial" panose="020B0604020202020204" pitchFamily="34" charset="0"/>
                <a:cs typeface="Arial" panose="020B0604020202020204" pitchFamily="34" charset="0"/>
              </a:rPr>
              <a:t>about</a:t>
            </a:r>
            <a:r>
              <a:rPr lang="de-DE" sz="4000" dirty="0">
                <a:latin typeface="Arial" panose="020B0604020202020204" pitchFamily="34" charset="0"/>
                <a:cs typeface="Arial" panose="020B0604020202020204" pitchFamily="34" charset="0"/>
              </a:rPr>
              <a:t> </a:t>
            </a:r>
            <a:r>
              <a:rPr lang="de-DE" sz="4000" dirty="0" err="1">
                <a:latin typeface="Arial" panose="020B0604020202020204" pitchFamily="34" charset="0"/>
                <a:cs typeface="Arial" panose="020B0604020202020204" pitchFamily="34" charset="0"/>
              </a:rPr>
              <a:t>the</a:t>
            </a:r>
            <a:r>
              <a:rPr lang="de-DE" sz="4000" dirty="0">
                <a:latin typeface="Arial" panose="020B0604020202020204" pitchFamily="34" charset="0"/>
                <a:cs typeface="Arial" panose="020B0604020202020204" pitchFamily="34" charset="0"/>
              </a:rPr>
              <a:t> </a:t>
            </a:r>
            <a:r>
              <a:rPr lang="de-DE" sz="4000" dirty="0" err="1">
                <a:latin typeface="Arial" panose="020B0604020202020204" pitchFamily="34" charset="0"/>
                <a:cs typeface="Arial" panose="020B0604020202020204" pitchFamily="34" charset="0"/>
              </a:rPr>
              <a:t>book</a:t>
            </a:r>
            <a:r>
              <a:rPr lang="de-DE" sz="4000" dirty="0">
                <a:latin typeface="Arial" panose="020B0604020202020204" pitchFamily="34" charset="0"/>
                <a:cs typeface="Arial" panose="020B0604020202020204" pitchFamily="34" charset="0"/>
              </a:rPr>
              <a:t> ‚Winnie </a:t>
            </a:r>
            <a:r>
              <a:rPr lang="de-DE" sz="4000" dirty="0" err="1">
                <a:latin typeface="Arial" panose="020B0604020202020204" pitchFamily="34" charset="0"/>
                <a:cs typeface="Arial" panose="020B0604020202020204" pitchFamily="34" charset="0"/>
              </a:rPr>
              <a:t>the</a:t>
            </a:r>
            <a:r>
              <a:rPr lang="de-DE" sz="4000" dirty="0">
                <a:latin typeface="Arial" panose="020B0604020202020204" pitchFamily="34" charset="0"/>
                <a:cs typeface="Arial" panose="020B0604020202020204" pitchFamily="34" charset="0"/>
              </a:rPr>
              <a:t> </a:t>
            </a:r>
            <a:r>
              <a:rPr lang="de-DE" sz="4000" dirty="0" err="1">
                <a:latin typeface="Arial" panose="020B0604020202020204" pitchFamily="34" charset="0"/>
                <a:cs typeface="Arial" panose="020B0604020202020204" pitchFamily="34" charset="0"/>
              </a:rPr>
              <a:t>Witch</a:t>
            </a:r>
            <a:r>
              <a:rPr lang="de-DE" sz="4000" dirty="0">
                <a:latin typeface="Arial" panose="020B0604020202020204" pitchFamily="34" charset="0"/>
                <a:cs typeface="Arial" panose="020B0604020202020204" pitchFamily="34" charset="0"/>
              </a:rPr>
              <a:t>‘</a:t>
            </a:r>
          </a:p>
        </p:txBody>
      </p:sp>
      <p:sp>
        <p:nvSpPr>
          <p:cNvPr id="3" name="Untertitel 2">
            <a:extLst>
              <a:ext uri="{FF2B5EF4-FFF2-40B4-BE49-F238E27FC236}">
                <a16:creationId xmlns:a16="http://schemas.microsoft.com/office/drawing/2014/main" id="{7A71D7DF-D8AD-5715-A0E0-2815C120CCE1}"/>
              </a:ext>
            </a:extLst>
          </p:cNvPr>
          <p:cNvSpPr>
            <a:spLocks noGrp="1"/>
          </p:cNvSpPr>
          <p:nvPr>
            <p:ph type="subTitle" idx="1"/>
          </p:nvPr>
        </p:nvSpPr>
        <p:spPr>
          <a:xfrm>
            <a:off x="907616" y="4080309"/>
            <a:ext cx="7837507" cy="2010775"/>
          </a:xfrm>
        </p:spPr>
        <p:txBody>
          <a:bodyPr>
            <a:noAutofit/>
          </a:bodyPr>
          <a:lstStyle/>
          <a:p>
            <a:r>
              <a:rPr lang="de-DE" sz="1200" dirty="0">
                <a:latin typeface="Arial" panose="020B0604020202020204" pitchFamily="34" charset="0"/>
                <a:cs typeface="Arial" panose="020B0604020202020204" pitchFamily="34" charset="0"/>
              </a:rPr>
              <a:t>Denise Fabienne Lehmann</a:t>
            </a:r>
          </a:p>
          <a:p>
            <a:r>
              <a:rPr lang="de-DE" sz="1200" dirty="0">
                <a:latin typeface="Arial" panose="020B0604020202020204" pitchFamily="34" charset="0"/>
                <a:cs typeface="Arial" panose="020B0604020202020204" pitchFamily="34" charset="0"/>
              </a:rPr>
              <a:t>4707518</a:t>
            </a:r>
          </a:p>
          <a:p>
            <a:r>
              <a:rPr lang="de-DE" sz="1200" dirty="0">
                <a:latin typeface="Arial" panose="020B0604020202020204" pitchFamily="34" charset="0"/>
                <a:cs typeface="Arial" panose="020B0604020202020204" pitchFamily="34" charset="0"/>
              </a:rPr>
              <a:t>MA Lehramt Grundschule (PO 2015) </a:t>
            </a:r>
          </a:p>
          <a:p>
            <a:r>
              <a:rPr lang="de-DE" sz="1200" dirty="0">
                <a:latin typeface="Arial" panose="020B0604020202020204" pitchFamily="34" charset="0"/>
                <a:cs typeface="Arial" panose="020B0604020202020204" pitchFamily="34" charset="0"/>
              </a:rPr>
              <a:t>denise.lehmann@stud.ph-ludwigsburg.de</a:t>
            </a:r>
          </a:p>
          <a:p>
            <a:r>
              <a:rPr lang="de-DE" sz="1200" dirty="0">
                <a:latin typeface="Arial" panose="020B0604020202020204" pitchFamily="34" charset="0"/>
                <a:cs typeface="Arial" panose="020B0604020202020204" pitchFamily="34" charset="0"/>
              </a:rPr>
              <a:t>Seminar: </a:t>
            </a:r>
            <a:r>
              <a:rPr lang="en-US" sz="1200" dirty="0">
                <a:latin typeface="Arial" panose="020B0604020202020204" pitchFamily="34" charset="0"/>
                <a:cs typeface="Arial" panose="020B0604020202020204" pitchFamily="34" charset="0"/>
              </a:rPr>
              <a:t>Understanding the Role of Language in Digitally-Mediated Tasks (</a:t>
            </a:r>
            <a:r>
              <a:rPr lang="en-US" sz="1200" dirty="0" err="1">
                <a:latin typeface="Arial" panose="020B0604020202020204" pitchFamily="34" charset="0"/>
                <a:cs typeface="Arial" panose="020B0604020202020204" pitchFamily="34" charset="0"/>
              </a:rPr>
              <a:t>Sommersemester</a:t>
            </a:r>
            <a:r>
              <a:rPr lang="en-US" sz="1200" dirty="0">
                <a:latin typeface="Arial" panose="020B0604020202020204" pitchFamily="34" charset="0"/>
                <a:cs typeface="Arial" panose="020B0604020202020204" pitchFamily="34" charset="0"/>
              </a:rPr>
              <a:t> 2024)</a:t>
            </a:r>
          </a:p>
          <a:p>
            <a:r>
              <a:rPr lang="en-US" sz="1200" dirty="0">
                <a:latin typeface="Arial" panose="020B0604020202020204" pitchFamily="34" charset="0"/>
                <a:cs typeface="Arial" panose="020B0604020202020204" pitchFamily="34" charset="0"/>
              </a:rPr>
              <a:t>Dr. Bianca </a:t>
            </a:r>
            <a:r>
              <a:rPr lang="en-US" sz="1200" dirty="0" err="1">
                <a:latin typeface="Arial" panose="020B0604020202020204" pitchFamily="34" charset="0"/>
                <a:cs typeface="Arial" panose="020B0604020202020204" pitchFamily="34" charset="0"/>
              </a:rPr>
              <a:t>Roters</a:t>
            </a:r>
            <a:endParaRPr lang="en-US" sz="1200" dirty="0">
              <a:latin typeface="Arial" panose="020B0604020202020204" pitchFamily="34" charset="0"/>
              <a:cs typeface="Arial" panose="020B0604020202020204" pitchFamily="34" charset="0"/>
            </a:endParaRPr>
          </a:p>
        </p:txBody>
      </p:sp>
      <p:pic>
        <p:nvPicPr>
          <p:cNvPr id="5" name="Introduction">
            <a:hlinkClick r:id="" action="ppaction://media"/>
            <a:extLst>
              <a:ext uri="{FF2B5EF4-FFF2-40B4-BE49-F238E27FC236}">
                <a16:creationId xmlns:a16="http://schemas.microsoft.com/office/drawing/2014/main" id="{06DADCBE-2665-6C8A-1CFD-E623BEEE6E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3351" y="6086782"/>
            <a:ext cx="609600" cy="609600"/>
          </a:xfrm>
          <a:prstGeom prst="rect">
            <a:avLst/>
          </a:prstGeom>
        </p:spPr>
      </p:pic>
    </p:spTree>
    <p:extLst>
      <p:ext uri="{BB962C8B-B14F-4D97-AF65-F5344CB8AC3E}">
        <p14:creationId xmlns:p14="http://schemas.microsoft.com/office/powerpoint/2010/main" val="231227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5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189B2D-8A15-F462-1452-FD7273A34F5B}"/>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Outline</a:t>
            </a:r>
          </a:p>
        </p:txBody>
      </p:sp>
      <p:sp>
        <p:nvSpPr>
          <p:cNvPr id="3" name="Inhaltsplatzhalter 2">
            <a:extLst>
              <a:ext uri="{FF2B5EF4-FFF2-40B4-BE49-F238E27FC236}">
                <a16:creationId xmlns:a16="http://schemas.microsoft.com/office/drawing/2014/main" id="{C7B08A70-3CCA-F86D-01C6-41B1C624B05D}"/>
              </a:ext>
            </a:extLst>
          </p:cNvPr>
          <p:cNvSpPr>
            <a:spLocks noGrp="1"/>
          </p:cNvSpPr>
          <p:nvPr>
            <p:ph idx="1"/>
          </p:nvPr>
        </p:nvSpPr>
        <p:spPr/>
        <p:txBody>
          <a:bodyPr/>
          <a:lstStyle/>
          <a:p>
            <a:pPr marL="457200" indent="-457200">
              <a:buAutoNum type="arabicPeriod"/>
            </a:pPr>
            <a:r>
              <a:rPr lang="de-DE" dirty="0">
                <a:latin typeface="Arial" panose="020B0604020202020204" pitchFamily="34" charset="0"/>
                <a:cs typeface="Arial" panose="020B0604020202020204" pitchFamily="34" charset="0"/>
              </a:rPr>
              <a:t>Storytelling and Digital Storytelling</a:t>
            </a:r>
          </a:p>
          <a:p>
            <a:pPr marL="457200" indent="-457200">
              <a:buAutoNum type="arabicPeriod"/>
            </a:pPr>
            <a:r>
              <a:rPr lang="de-DE" dirty="0">
                <a:latin typeface="Arial" panose="020B0604020202020204" pitchFamily="34" charset="0"/>
                <a:cs typeface="Arial" panose="020B0604020202020204" pitchFamily="34" charset="0"/>
              </a:rPr>
              <a:t>Escape Rooms And Digital Escape Rooms</a:t>
            </a:r>
          </a:p>
          <a:p>
            <a:pPr marL="457200" indent="-457200">
              <a:buAutoNum type="arabicPeriod"/>
            </a:pPr>
            <a:r>
              <a:rPr lang="en-US" dirty="0">
                <a:latin typeface="Arial" panose="020B0604020202020204" pitchFamily="34" charset="0"/>
                <a:cs typeface="Arial" panose="020B0604020202020204" pitchFamily="34" charset="0"/>
              </a:rPr>
              <a:t>Storytelling and Digital Escape Rooms in relation to the Educational Plan of Baden-Württemberg</a:t>
            </a:r>
          </a:p>
          <a:p>
            <a:pPr marL="457200" indent="-457200">
              <a:buAutoNum type="arabicPeriod"/>
            </a:pPr>
            <a:r>
              <a:rPr lang="en-US" dirty="0">
                <a:latin typeface="Arial" panose="020B0604020202020204" pitchFamily="34" charset="0"/>
                <a:cs typeface="Arial" panose="020B0604020202020204" pitchFamily="34" charset="0"/>
              </a:rPr>
              <a:t>Example of the Digital Escape Room “Winnie the Witch”</a:t>
            </a:r>
          </a:p>
          <a:p>
            <a:pPr marL="457200" indent="-457200">
              <a:buAutoNum type="arabicPeriod"/>
            </a:pPr>
            <a:r>
              <a:rPr lang="de-DE" dirty="0" err="1">
                <a:latin typeface="Arial" panose="020B0604020202020204" pitchFamily="34" charset="0"/>
                <a:cs typeface="Arial" panose="020B0604020202020204" pitchFamily="34" charset="0"/>
              </a:rPr>
              <a:t>Conclusion</a:t>
            </a:r>
            <a:endParaRPr lang="de-DE" dirty="0">
              <a:latin typeface="Arial" panose="020B0604020202020204" pitchFamily="34" charset="0"/>
              <a:cs typeface="Arial" panose="020B0604020202020204" pitchFamily="34" charset="0"/>
            </a:endParaRPr>
          </a:p>
          <a:p>
            <a:pPr marL="457200" indent="-457200">
              <a:buAutoNum type="arabicPeriod"/>
            </a:pPr>
            <a:r>
              <a:rPr lang="de-DE" dirty="0" err="1">
                <a:latin typeface="Arial" panose="020B0604020202020204" pitchFamily="34" charset="0"/>
                <a:cs typeface="Arial" panose="020B0604020202020204" pitchFamily="34" charset="0"/>
              </a:rPr>
              <a:t>Bibliography</a:t>
            </a:r>
            <a:endParaRPr lang="de-DE" dirty="0">
              <a:latin typeface="Arial" panose="020B0604020202020204" pitchFamily="34" charset="0"/>
              <a:cs typeface="Arial" panose="020B0604020202020204" pitchFamily="34" charset="0"/>
            </a:endParaRPr>
          </a:p>
          <a:p>
            <a:pPr marL="457200" indent="-457200">
              <a:buAutoNum type="arabicPeriod"/>
            </a:pPr>
            <a:r>
              <a:rPr lang="de-DE" dirty="0">
                <a:latin typeface="Arial" panose="020B0604020202020204" pitchFamily="34" charset="0"/>
                <a:cs typeface="Arial" panose="020B0604020202020204" pitchFamily="34" charset="0"/>
              </a:rPr>
              <a:t>Attachment</a:t>
            </a:r>
          </a:p>
        </p:txBody>
      </p:sp>
      <p:pic>
        <p:nvPicPr>
          <p:cNvPr id="4" name="Outline">
            <a:hlinkClick r:id="" action="ppaction://media"/>
            <a:extLst>
              <a:ext uri="{FF2B5EF4-FFF2-40B4-BE49-F238E27FC236}">
                <a16:creationId xmlns:a16="http://schemas.microsoft.com/office/drawing/2014/main" id="{6A846C2C-4FA4-ED1B-29F9-F31A0235EBC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63445" y="4245077"/>
            <a:ext cx="609600" cy="609600"/>
          </a:xfrm>
          <a:prstGeom prst="rect">
            <a:avLst/>
          </a:prstGeom>
        </p:spPr>
      </p:pic>
    </p:spTree>
    <p:extLst>
      <p:ext uri="{BB962C8B-B14F-4D97-AF65-F5344CB8AC3E}">
        <p14:creationId xmlns:p14="http://schemas.microsoft.com/office/powerpoint/2010/main" val="64602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9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6D62E-CA92-2B01-4274-0271F5AD5F6D}"/>
              </a:ext>
            </a:extLst>
          </p:cNvPr>
          <p:cNvSpPr>
            <a:spLocks noGrp="1"/>
          </p:cNvSpPr>
          <p:nvPr>
            <p:ph type="title"/>
          </p:nvPr>
        </p:nvSpPr>
        <p:spPr/>
        <p:txBody>
          <a:bodyPr/>
          <a:lstStyle/>
          <a:p>
            <a:r>
              <a:rPr lang="de-DE" dirty="0"/>
              <a:t>Storytelling</a:t>
            </a:r>
          </a:p>
        </p:txBody>
      </p:sp>
      <p:sp>
        <p:nvSpPr>
          <p:cNvPr id="3" name="Inhaltsplatzhalter 2">
            <a:extLst>
              <a:ext uri="{FF2B5EF4-FFF2-40B4-BE49-F238E27FC236}">
                <a16:creationId xmlns:a16="http://schemas.microsoft.com/office/drawing/2014/main" id="{6B69CD42-2457-17C9-9FAA-9524F8773A33}"/>
              </a:ext>
            </a:extLst>
          </p:cNvPr>
          <p:cNvSpPr>
            <a:spLocks noGrp="1"/>
          </p:cNvSpPr>
          <p:nvPr>
            <p:ph idx="1"/>
          </p:nvPr>
        </p:nvSpPr>
        <p:spPr>
          <a:xfrm>
            <a:off x="3825022" y="608888"/>
            <a:ext cx="7663971" cy="5408455"/>
          </a:xfrm>
        </p:spPr>
        <p:txBody>
          <a:bodyPr>
            <a:normAutofit/>
          </a:bodyPr>
          <a:lstStyle/>
          <a:p>
            <a:pPr marL="0" indent="0">
              <a:buNone/>
            </a:pPr>
            <a:r>
              <a:rPr lang="de-DE" b="1" dirty="0">
                <a:latin typeface="Arial" panose="020B0604020202020204" pitchFamily="34" charset="0"/>
                <a:cs typeface="Arial" panose="020B0604020202020204" pitchFamily="34" charset="0"/>
              </a:rPr>
              <a:t>1.1 General </a:t>
            </a:r>
            <a:r>
              <a:rPr lang="de-DE" b="1" dirty="0" err="1">
                <a:latin typeface="Arial" panose="020B0604020202020204" pitchFamily="34" charset="0"/>
                <a:cs typeface="Arial" panose="020B0604020202020204" pitchFamily="34" charset="0"/>
              </a:rPr>
              <a:t>facts</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about</a:t>
            </a:r>
            <a:r>
              <a:rPr lang="de-DE" b="1" dirty="0">
                <a:latin typeface="Arial" panose="020B0604020202020204" pitchFamily="34" charset="0"/>
                <a:cs typeface="Arial" panose="020B0604020202020204" pitchFamily="34" charset="0"/>
              </a:rPr>
              <a:t> Storytelling</a:t>
            </a:r>
          </a:p>
          <a:p>
            <a:r>
              <a:rPr lang="de-DE" sz="1600" dirty="0" err="1">
                <a:latin typeface="Arial" panose="020B0604020202020204" pitchFamily="34" charset="0"/>
                <a:cs typeface="Arial" panose="020B0604020202020204" pitchFamily="34" charset="0"/>
              </a:rPr>
              <a:t>helps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to</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remember</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important</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facts</a:t>
            </a:r>
            <a:r>
              <a:rPr lang="de-DE" sz="1600" dirty="0">
                <a:latin typeface="Arial" panose="020B0604020202020204" pitchFamily="34" charset="0"/>
                <a:cs typeface="Arial" panose="020B0604020202020204" pitchFamily="34" charset="0"/>
              </a:rPr>
              <a:t> (Möslein-</a:t>
            </a:r>
            <a:r>
              <a:rPr lang="de-DE" sz="1600" dirty="0" err="1">
                <a:latin typeface="Arial" panose="020B0604020202020204" pitchFamily="34" charset="0"/>
                <a:cs typeface="Arial" panose="020B0604020202020204" pitchFamily="34" charset="0"/>
              </a:rPr>
              <a:t>Tröppner</a:t>
            </a:r>
            <a:r>
              <a:rPr lang="de-DE" sz="1600" dirty="0">
                <a:latin typeface="Arial" panose="020B0604020202020204" pitchFamily="34" charset="0"/>
                <a:cs typeface="Arial" panose="020B0604020202020204" pitchFamily="34" charset="0"/>
              </a:rPr>
              <a:t>/Bernhard, 2021)</a:t>
            </a:r>
          </a:p>
          <a:p>
            <a:r>
              <a:rPr lang="de-DE" sz="1600" dirty="0">
                <a:latin typeface="Arial" panose="020B0604020202020204" pitchFamily="34" charset="0"/>
                <a:cs typeface="Arial" panose="020B0604020202020204" pitchFamily="34" charset="0"/>
              </a:rPr>
              <a:t>oral </a:t>
            </a:r>
            <a:r>
              <a:rPr lang="de-DE" sz="1600" dirty="0" err="1">
                <a:latin typeface="Arial" panose="020B0604020202020204" pitchFamily="34" charset="0"/>
                <a:cs typeface="Arial" panose="020B0604020202020204" pitchFamily="34" charset="0"/>
              </a:rPr>
              <a:t>activity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for</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listening</a:t>
            </a:r>
            <a:r>
              <a:rPr lang="de-DE" sz="1600" dirty="0">
                <a:latin typeface="Arial" panose="020B0604020202020204" pitchFamily="34" charset="0"/>
                <a:cs typeface="Arial" panose="020B0604020202020204" pitchFamily="34" charset="0"/>
              </a:rPr>
              <a:t> and </a:t>
            </a:r>
            <a:r>
              <a:rPr lang="de-DE" sz="1600" dirty="0" err="1">
                <a:latin typeface="Arial" panose="020B0604020202020204" pitchFamily="34" charset="0"/>
                <a:cs typeface="Arial" panose="020B0604020202020204" pitchFamily="34" charset="0"/>
              </a:rPr>
              <a:t>participating</a:t>
            </a:r>
            <a:r>
              <a:rPr lang="de-DE" sz="1600" dirty="0">
                <a:latin typeface="Arial" panose="020B0604020202020204" pitchFamily="34" charset="0"/>
                <a:cs typeface="Arial" panose="020B0604020202020204" pitchFamily="34" charset="0"/>
              </a:rPr>
              <a:t> (Cameron, 2001)</a:t>
            </a:r>
          </a:p>
          <a:p>
            <a:r>
              <a:rPr lang="de-DE" sz="1600" dirty="0" err="1">
                <a:latin typeface="Arial" panose="020B0604020202020204" pitchFamily="34" charset="0"/>
                <a:cs typeface="Arial" panose="020B0604020202020204" pitchFamily="34" charset="0"/>
              </a:rPr>
              <a:t>story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structure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stays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the</a:t>
            </a:r>
            <a:r>
              <a:rPr lang="de-DE" sz="1600" dirty="0">
                <a:latin typeface="Arial" panose="020B0604020202020204" pitchFamily="34" charset="0"/>
                <a:cs typeface="Arial" panose="020B0604020202020204" pitchFamily="34" charset="0"/>
              </a:rPr>
              <a:t> same (</a:t>
            </a:r>
            <a:r>
              <a:rPr lang="de-DE" sz="1600" dirty="0" err="1">
                <a:latin typeface="Arial" panose="020B0604020202020204" pitchFamily="34" charset="0"/>
                <a:cs typeface="Arial" panose="020B0604020202020204" pitchFamily="34" charset="0"/>
              </a:rPr>
              <a:t>Cremin</a:t>
            </a:r>
            <a:r>
              <a:rPr lang="de-DE" sz="1600" dirty="0">
                <a:latin typeface="Arial" panose="020B0604020202020204" pitchFamily="34" charset="0"/>
                <a:cs typeface="Arial" panose="020B0604020202020204" pitchFamily="34" charset="0"/>
              </a:rPr>
              <a:t>, 2021)</a:t>
            </a:r>
          </a:p>
          <a:p>
            <a:pPr marL="0" indent="0">
              <a:buNone/>
            </a:pPr>
            <a:r>
              <a:rPr lang="de-DE" sz="1600" dirty="0">
                <a:latin typeface="Arial" panose="020B0604020202020204" pitchFamily="34" charset="0"/>
                <a:cs typeface="Arial" panose="020B0604020202020204" pitchFamily="34" charset="0"/>
              </a:rPr>
              <a:t>     -  </a:t>
            </a:r>
            <a:r>
              <a:rPr lang="de-DE" sz="1600" dirty="0" err="1">
                <a:latin typeface="Arial" panose="020B0604020202020204" pitchFamily="34" charset="0"/>
                <a:cs typeface="Arial" panose="020B0604020202020204" pitchFamily="34" charset="0"/>
              </a:rPr>
              <a:t>daily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situation</a:t>
            </a:r>
            <a:r>
              <a:rPr lang="de-DE" sz="1600" dirty="0">
                <a:latin typeface="Arial" panose="020B0604020202020204" pitchFamily="34" charset="0"/>
                <a:cs typeface="Arial" panose="020B0604020202020204" pitchFamily="34" charset="0"/>
              </a:rPr>
              <a:t> </a:t>
            </a:r>
            <a:r>
              <a:rPr lang="en-US" sz="1600" dirty="0">
                <a:effectLst/>
                <a:latin typeface="Arial" panose="020B0604020202020204" pitchFamily="34" charset="0"/>
                <a:ea typeface="Aptos" panose="020B0004020202020204" pitchFamily="34" charset="0"/>
                <a:cs typeface="Arial" panose="020B0604020202020204" pitchFamily="34" charset="0"/>
              </a:rPr>
              <a:t>(</a:t>
            </a:r>
            <a:r>
              <a:rPr lang="en-US" sz="1600" dirty="0" err="1">
                <a:effectLst/>
                <a:latin typeface="Arial" panose="020B0604020202020204" pitchFamily="34" charset="0"/>
                <a:ea typeface="Aptos" panose="020B0004020202020204" pitchFamily="34" charset="0"/>
                <a:cs typeface="Arial" panose="020B0604020202020204" pitchFamily="34" charset="0"/>
              </a:rPr>
              <a:t>Möslein-Tröppner</a:t>
            </a:r>
            <a:r>
              <a:rPr lang="en-US" sz="1600" dirty="0">
                <a:effectLst/>
                <a:latin typeface="Arial" panose="020B0604020202020204" pitchFamily="34" charset="0"/>
                <a:ea typeface="Aptos" panose="020B0004020202020204" pitchFamily="34" charset="0"/>
                <a:cs typeface="Arial" panose="020B0604020202020204" pitchFamily="34" charset="0"/>
              </a:rPr>
              <a:t>/Bernhard,</a:t>
            </a:r>
            <a:r>
              <a:rPr lang="en-US" sz="1600" dirty="0">
                <a:latin typeface="Arial" panose="020B0604020202020204" pitchFamily="34" charset="0"/>
                <a:ea typeface="Aptos" panose="020B0004020202020204" pitchFamily="34" charset="0"/>
                <a:cs typeface="Arial" panose="020B0604020202020204" pitchFamily="34" charset="0"/>
              </a:rPr>
              <a:t> 2021</a:t>
            </a:r>
            <a:r>
              <a:rPr lang="en-US" sz="1600" dirty="0">
                <a:effectLst/>
                <a:latin typeface="Arial" panose="020B0604020202020204" pitchFamily="34" charset="0"/>
                <a:ea typeface="Aptos" panose="020B0004020202020204" pitchFamily="34" charset="0"/>
                <a:cs typeface="Arial" panose="020B0604020202020204" pitchFamily="34" charset="0"/>
              </a:rPr>
              <a:t>)</a:t>
            </a:r>
          </a:p>
          <a:p>
            <a:pPr marL="0" indent="0">
              <a:buNone/>
            </a:pPr>
            <a:r>
              <a:rPr lang="en-US" sz="1600" dirty="0">
                <a:latin typeface="Arial" panose="020B0604020202020204" pitchFamily="34" charset="0"/>
                <a:cs typeface="Arial" panose="020B0604020202020204" pitchFamily="34" charset="0"/>
              </a:rPr>
              <a:t>      - conflict (</a:t>
            </a:r>
            <a:r>
              <a:rPr lang="en-US" sz="1600" dirty="0" err="1">
                <a:latin typeface="Arial" panose="020B0604020202020204" pitchFamily="34" charset="0"/>
                <a:cs typeface="Arial" panose="020B0604020202020204" pitchFamily="34" charset="0"/>
              </a:rPr>
              <a:t>Möslein-Tröppner</a:t>
            </a:r>
            <a:r>
              <a:rPr lang="en-US" sz="1600" dirty="0">
                <a:latin typeface="Arial" panose="020B0604020202020204" pitchFamily="34" charset="0"/>
                <a:cs typeface="Arial" panose="020B0604020202020204" pitchFamily="34" charset="0"/>
              </a:rPr>
              <a:t>/Bernhard, 2021)</a:t>
            </a:r>
          </a:p>
          <a:p>
            <a:pPr marL="0" indent="0">
              <a:buNone/>
            </a:pPr>
            <a:r>
              <a:rPr lang="en-US" sz="1600" dirty="0">
                <a:latin typeface="Arial" panose="020B0604020202020204" pitchFamily="34" charset="0"/>
                <a:cs typeface="Arial" panose="020B0604020202020204" pitchFamily="34" charset="0"/>
              </a:rPr>
              <a:t>      - conflict gets solved (</a:t>
            </a:r>
            <a:r>
              <a:rPr lang="en-US" sz="1600" dirty="0" err="1">
                <a:latin typeface="Arial" panose="020B0604020202020204" pitchFamily="34" charset="0"/>
                <a:cs typeface="Arial" panose="020B0604020202020204" pitchFamily="34" charset="0"/>
              </a:rPr>
              <a:t>Möslein-Tröppner</a:t>
            </a:r>
            <a:r>
              <a:rPr lang="en-US" sz="1600" dirty="0">
                <a:latin typeface="Arial" panose="020B0604020202020204" pitchFamily="34" charset="0"/>
                <a:cs typeface="Arial" panose="020B0604020202020204" pitchFamily="34" charset="0"/>
              </a:rPr>
              <a:t>/Bernhard, 2021)</a:t>
            </a:r>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social and </a:t>
            </a:r>
            <a:r>
              <a:rPr lang="de-DE" sz="1600" dirty="0" err="1">
                <a:latin typeface="Arial" panose="020B0604020202020204" pitchFamily="34" charset="0"/>
                <a:cs typeface="Arial" panose="020B0604020202020204" pitchFamily="34" charset="0"/>
              </a:rPr>
              <a:t>creative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process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Cremin</a:t>
            </a:r>
            <a:r>
              <a:rPr lang="de-DE" sz="1600" dirty="0">
                <a:latin typeface="Arial" panose="020B0604020202020204" pitchFamily="34" charset="0"/>
                <a:cs typeface="Arial" panose="020B0604020202020204" pitchFamily="34" charset="0"/>
              </a:rPr>
              <a:t>, 2021)</a:t>
            </a:r>
          </a:p>
          <a:p>
            <a:r>
              <a:rPr lang="de-DE" sz="1600" dirty="0" err="1">
                <a:latin typeface="Arial" panose="020B0604020202020204" pitchFamily="34" charset="0"/>
                <a:cs typeface="Arial" panose="020B0604020202020204" pitchFamily="34" charset="0"/>
              </a:rPr>
              <a:t>students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develop</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reading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skills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Cremin</a:t>
            </a:r>
            <a:r>
              <a:rPr lang="de-DE" sz="1600" dirty="0">
                <a:latin typeface="Arial" panose="020B0604020202020204" pitchFamily="34" charset="0"/>
                <a:cs typeface="Arial" panose="020B0604020202020204" pitchFamily="34" charset="0"/>
              </a:rPr>
              <a:t>, 2021)</a:t>
            </a:r>
          </a:p>
          <a:p>
            <a:r>
              <a:rPr lang="de-DE" sz="1600" dirty="0">
                <a:latin typeface="Arial" panose="020B0604020202020204" pitchFamily="34" charset="0"/>
                <a:cs typeface="Arial" panose="020B0604020202020204" pitchFamily="34" charset="0"/>
              </a:rPr>
              <a:t>a </a:t>
            </a:r>
            <a:r>
              <a:rPr lang="de-DE" sz="1600" dirty="0" err="1">
                <a:latin typeface="Arial" panose="020B0604020202020204" pitchFamily="34" charset="0"/>
                <a:cs typeface="Arial" panose="020B0604020202020204" pitchFamily="34" charset="0"/>
              </a:rPr>
              <a:t>storytelling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lesson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includes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three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phases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pre-listening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phase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while-listening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phase</a:t>
            </a:r>
            <a:r>
              <a:rPr lang="de-DE" sz="1600" dirty="0">
                <a:latin typeface="Arial" panose="020B0604020202020204" pitchFamily="34" charset="0"/>
                <a:cs typeface="Arial" panose="020B0604020202020204" pitchFamily="34" charset="0"/>
              </a:rPr>
              <a:t> and post-</a:t>
            </a:r>
            <a:r>
              <a:rPr lang="de-DE" sz="1600" dirty="0" err="1">
                <a:latin typeface="Arial" panose="020B0604020202020204" pitchFamily="34" charset="0"/>
                <a:cs typeface="Arial" panose="020B0604020202020204" pitchFamily="34" charset="0"/>
              </a:rPr>
              <a:t>listening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phase</a:t>
            </a:r>
            <a:r>
              <a:rPr lang="de-DE" sz="1600" dirty="0">
                <a:latin typeface="Arial" panose="020B0604020202020204" pitchFamily="34" charset="0"/>
                <a:cs typeface="Arial" panose="020B0604020202020204" pitchFamily="34" charset="0"/>
              </a:rPr>
              <a:t> (Böttger, 2020)</a:t>
            </a:r>
          </a:p>
          <a:p>
            <a:r>
              <a:rPr lang="de-DE" sz="1600" dirty="0" err="1">
                <a:latin typeface="Arial" panose="020B0604020202020204" pitchFamily="34" charset="0"/>
                <a:cs typeface="Arial" panose="020B0604020202020204" pitchFamily="34" charset="0"/>
              </a:rPr>
              <a:t>events</a:t>
            </a:r>
            <a:r>
              <a:rPr lang="de-DE" sz="1600" dirty="0">
                <a:latin typeface="Arial" panose="020B0604020202020204" pitchFamily="34" charset="0"/>
                <a:cs typeface="Arial" panose="020B0604020202020204" pitchFamily="34" charset="0"/>
              </a:rPr>
              <a:t>, language and </a:t>
            </a:r>
            <a:r>
              <a:rPr lang="de-DE" sz="1600" dirty="0" err="1">
                <a:latin typeface="Arial" panose="020B0604020202020204" pitchFamily="34" charset="0"/>
                <a:cs typeface="Arial" panose="020B0604020202020204" pitchFamily="34" charset="0"/>
              </a:rPr>
              <a:t>pictures</a:t>
            </a:r>
            <a:r>
              <a:rPr lang="de-DE" sz="1600" dirty="0">
                <a:latin typeface="Arial" panose="020B0604020202020204" pitchFamily="34" charset="0"/>
                <a:cs typeface="Arial" panose="020B0604020202020204" pitchFamily="34" charset="0"/>
              </a:rPr>
              <a:t> support </a:t>
            </a:r>
            <a:r>
              <a:rPr lang="de-DE" sz="1600" dirty="0" err="1">
                <a:latin typeface="Arial" panose="020B0604020202020204" pitchFamily="34" charset="0"/>
                <a:cs typeface="Arial" panose="020B0604020202020204" pitchFamily="34" charset="0"/>
              </a:rPr>
              <a:t>the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student‘s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understanding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a </a:t>
            </a:r>
            <a:r>
              <a:rPr lang="de-DE" sz="1600" dirty="0" err="1">
                <a:latin typeface="Arial" panose="020B0604020202020204" pitchFamily="34" charset="0"/>
                <a:cs typeface="Arial" panose="020B0604020202020204" pitchFamily="34" charset="0"/>
              </a:rPr>
              <a:t>story</a:t>
            </a:r>
            <a:r>
              <a:rPr lang="de-DE" sz="1600" dirty="0">
                <a:latin typeface="Arial" panose="020B0604020202020204" pitchFamily="34" charset="0"/>
                <a:cs typeface="Arial" panose="020B0604020202020204" pitchFamily="34" charset="0"/>
              </a:rPr>
              <a:t> (Cameron, 2001). </a:t>
            </a:r>
          </a:p>
        </p:txBody>
      </p:sp>
      <p:sp>
        <p:nvSpPr>
          <p:cNvPr id="4" name="Textfeld 3">
            <a:extLst>
              <a:ext uri="{FF2B5EF4-FFF2-40B4-BE49-F238E27FC236}">
                <a16:creationId xmlns:a16="http://schemas.microsoft.com/office/drawing/2014/main" id="{5D802E21-A07E-1143-4DFA-F0902AC74738}"/>
              </a:ext>
            </a:extLst>
          </p:cNvPr>
          <p:cNvSpPr txBox="1"/>
          <p:nvPr/>
        </p:nvSpPr>
        <p:spPr>
          <a:xfrm>
            <a:off x="513474" y="6088559"/>
            <a:ext cx="11678526" cy="769441"/>
          </a:xfrm>
          <a:prstGeom prst="rect">
            <a:avLst/>
          </a:prstGeom>
          <a:noFill/>
        </p:spPr>
        <p:txBody>
          <a:bodyPr wrap="square" rtlCol="0">
            <a:spAutoFit/>
          </a:bodyPr>
          <a:lstStyle/>
          <a:p>
            <a:r>
              <a:rPr lang="de-DE" sz="1100" b="1" dirty="0"/>
              <a:t>Böttger, Heiner </a:t>
            </a:r>
            <a:r>
              <a:rPr lang="de-DE" sz="1100" dirty="0"/>
              <a:t>(2020): Englisch lernen in der Grundschule. Eine kindgerechte Fachdidaktik. 3., vollständig überarbeitete Auflage. Bad Heilbrunn: Julius Klinkhardt, p. 121-122. </a:t>
            </a:r>
          </a:p>
          <a:p>
            <a:r>
              <a:rPr lang="de-DE" sz="1100" b="1" dirty="0"/>
              <a:t>Cameron, Lynne </a:t>
            </a:r>
            <a:r>
              <a:rPr lang="de-DE" sz="1100" dirty="0"/>
              <a:t>(2001): Teaching </a:t>
            </a:r>
            <a:r>
              <a:rPr lang="de-DE" sz="1100" dirty="0" err="1"/>
              <a:t>Languages</a:t>
            </a:r>
            <a:r>
              <a:rPr lang="de-DE" sz="1100" dirty="0"/>
              <a:t> </a:t>
            </a:r>
            <a:r>
              <a:rPr lang="de-DE" sz="1100" dirty="0" err="1"/>
              <a:t>to</a:t>
            </a:r>
            <a:r>
              <a:rPr lang="de-DE" sz="1100" dirty="0"/>
              <a:t> Young </a:t>
            </a:r>
            <a:r>
              <a:rPr lang="de-DE" sz="1100" dirty="0" err="1"/>
              <a:t>Learners</a:t>
            </a:r>
            <a:r>
              <a:rPr lang="de-DE" sz="1100" dirty="0"/>
              <a:t>. Cambridge: Cambridge University Press, p. 159- 166. </a:t>
            </a:r>
          </a:p>
          <a:p>
            <a:r>
              <a:rPr lang="de-DE" sz="1100" b="1" dirty="0" err="1"/>
              <a:t>Cremin</a:t>
            </a:r>
            <a:r>
              <a:rPr lang="de-DE" sz="1100" b="1" dirty="0"/>
              <a:t>, Teresa </a:t>
            </a:r>
            <a:r>
              <a:rPr lang="de-DE" sz="1100" dirty="0"/>
              <a:t>(2021). In: </a:t>
            </a:r>
            <a:r>
              <a:rPr lang="de-DE" sz="1100" dirty="0" err="1"/>
              <a:t>Schatt</a:t>
            </a:r>
            <a:r>
              <a:rPr lang="de-DE" sz="1100" dirty="0"/>
              <a:t>, Donna/Ryan, Patrick (Hrsg.): Story Listening and Experience in Early </a:t>
            </a:r>
            <a:r>
              <a:rPr lang="de-DE" sz="1100" dirty="0" err="1"/>
              <a:t>Childhood</a:t>
            </a:r>
            <a:r>
              <a:rPr lang="de-DE" sz="1100" dirty="0"/>
              <a:t>. Cham in </a:t>
            </a:r>
            <a:r>
              <a:rPr lang="de-DE" sz="1100" dirty="0" err="1"/>
              <a:t>Switzerland</a:t>
            </a:r>
            <a:r>
              <a:rPr lang="de-DE" sz="1100" dirty="0"/>
              <a:t>: Palgrave Macmillan, p.12-13.</a:t>
            </a:r>
          </a:p>
          <a:p>
            <a:r>
              <a:rPr lang="de-DE" sz="1100" b="1" dirty="0"/>
              <a:t>Möslein-</a:t>
            </a:r>
            <a:r>
              <a:rPr lang="de-DE" sz="1100" b="1" dirty="0" err="1"/>
              <a:t>Tröppner</a:t>
            </a:r>
            <a:r>
              <a:rPr lang="de-DE" sz="1100" b="1" dirty="0"/>
              <a:t>, Bodo/Bernhard, Willi </a:t>
            </a:r>
            <a:r>
              <a:rPr lang="de-DE" sz="1100" dirty="0"/>
              <a:t>(2021): Digital Learning. Was es ist und wie es praktisch gestaltet werden kann. Wiesbaden: Springer Gabler, p. 88. </a:t>
            </a:r>
          </a:p>
        </p:txBody>
      </p:sp>
      <p:sp>
        <p:nvSpPr>
          <p:cNvPr id="6" name="Ellipse 5">
            <a:extLst>
              <a:ext uri="{FF2B5EF4-FFF2-40B4-BE49-F238E27FC236}">
                <a16:creationId xmlns:a16="http://schemas.microsoft.com/office/drawing/2014/main" id="{C832B962-F979-0EF9-3939-0C9606735458}"/>
              </a:ext>
            </a:extLst>
          </p:cNvPr>
          <p:cNvSpPr/>
          <p:nvPr/>
        </p:nvSpPr>
        <p:spPr>
          <a:xfrm>
            <a:off x="10832690" y="6169674"/>
            <a:ext cx="1312606" cy="60720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900" dirty="0"/>
              <a:t>Audio and </a:t>
            </a:r>
            <a:r>
              <a:rPr lang="de-DE" sz="900" dirty="0" err="1"/>
              <a:t>slide</a:t>
            </a:r>
            <a:r>
              <a:rPr lang="de-DE" sz="900" dirty="0"/>
              <a:t> </a:t>
            </a:r>
            <a:r>
              <a:rPr lang="de-DE" sz="900" dirty="0" err="1">
                <a:latin typeface="Arial" panose="020B0604020202020204" pitchFamily="34" charset="0"/>
                <a:cs typeface="Arial" panose="020B0604020202020204" pitchFamily="34" charset="0"/>
              </a:rPr>
              <a:t>references</a:t>
            </a:r>
            <a:r>
              <a:rPr lang="de-DE" sz="900" dirty="0">
                <a:latin typeface="Arial" panose="020B0604020202020204" pitchFamily="34" charset="0"/>
                <a:cs typeface="Arial" panose="020B0604020202020204" pitchFamily="34" charset="0"/>
              </a:rPr>
              <a:t>: all </a:t>
            </a:r>
            <a:r>
              <a:rPr lang="de-DE" sz="900" dirty="0" err="1">
                <a:latin typeface="Arial" panose="020B0604020202020204" pitchFamily="34" charset="0"/>
                <a:cs typeface="Arial" panose="020B0604020202020204" pitchFamily="34" charset="0"/>
              </a:rPr>
              <a:t>mentioned</a:t>
            </a:r>
            <a:r>
              <a:rPr lang="de-DE" sz="900" dirty="0">
                <a:latin typeface="Arial" panose="020B0604020202020204" pitchFamily="34" charset="0"/>
                <a:cs typeface="Arial" panose="020B0604020202020204" pitchFamily="34" charset="0"/>
              </a:rPr>
              <a:t> in </a:t>
            </a:r>
            <a:r>
              <a:rPr lang="de-DE" sz="900" dirty="0" err="1">
                <a:latin typeface="Arial" panose="020B0604020202020204" pitchFamily="34" charset="0"/>
                <a:cs typeface="Arial" panose="020B0604020202020204" pitchFamily="34" charset="0"/>
              </a:rPr>
              <a:t>the</a:t>
            </a:r>
            <a:r>
              <a:rPr lang="de-DE" sz="900" dirty="0">
                <a:latin typeface="Arial" panose="020B0604020202020204" pitchFamily="34" charset="0"/>
                <a:cs typeface="Arial" panose="020B0604020202020204" pitchFamily="34" charset="0"/>
              </a:rPr>
              <a:t> </a:t>
            </a:r>
            <a:r>
              <a:rPr lang="de-DE" sz="900" dirty="0" err="1">
                <a:latin typeface="Arial" panose="020B0604020202020204" pitchFamily="34" charset="0"/>
                <a:cs typeface="Arial" panose="020B0604020202020204" pitchFamily="34" charset="0"/>
              </a:rPr>
              <a:t>slide</a:t>
            </a:r>
            <a:endParaRPr lang="de-DE" sz="900" dirty="0">
              <a:latin typeface="Arial" panose="020B0604020202020204" pitchFamily="34" charset="0"/>
              <a:cs typeface="Arial" panose="020B0604020202020204" pitchFamily="34" charset="0"/>
            </a:endParaRPr>
          </a:p>
        </p:txBody>
      </p:sp>
      <p:pic>
        <p:nvPicPr>
          <p:cNvPr id="5" name="General facts storytelling">
            <a:hlinkClick r:id="" action="ppaction://media"/>
            <a:extLst>
              <a:ext uri="{FF2B5EF4-FFF2-40B4-BE49-F238E27FC236}">
                <a16:creationId xmlns:a16="http://schemas.microsoft.com/office/drawing/2014/main" id="{BAC57598-0CB8-D799-068C-A33738FDD16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32690" y="267928"/>
            <a:ext cx="609600" cy="609600"/>
          </a:xfrm>
          <a:prstGeom prst="rect">
            <a:avLst/>
          </a:prstGeom>
        </p:spPr>
      </p:pic>
    </p:spTree>
    <p:extLst>
      <p:ext uri="{BB962C8B-B14F-4D97-AF65-F5344CB8AC3E}">
        <p14:creationId xmlns:p14="http://schemas.microsoft.com/office/powerpoint/2010/main" val="1705681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901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6D62E-CA92-2B01-4274-0271F5AD5F6D}"/>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Storytelling</a:t>
            </a:r>
          </a:p>
        </p:txBody>
      </p:sp>
      <p:sp>
        <p:nvSpPr>
          <p:cNvPr id="3" name="Inhaltsplatzhalter 2">
            <a:extLst>
              <a:ext uri="{FF2B5EF4-FFF2-40B4-BE49-F238E27FC236}">
                <a16:creationId xmlns:a16="http://schemas.microsoft.com/office/drawing/2014/main" id="{6B69CD42-2457-17C9-9FAA-9524F8773A33}"/>
              </a:ext>
            </a:extLst>
          </p:cNvPr>
          <p:cNvSpPr>
            <a:spLocks noGrp="1"/>
          </p:cNvSpPr>
          <p:nvPr>
            <p:ph idx="1"/>
          </p:nvPr>
        </p:nvSpPr>
        <p:spPr>
          <a:xfrm>
            <a:off x="3732998" y="702461"/>
            <a:ext cx="7797528" cy="1244911"/>
          </a:xfrm>
        </p:spPr>
        <p:txBody>
          <a:bodyPr/>
          <a:lstStyle/>
          <a:p>
            <a:pPr marL="0" indent="0">
              <a:buNone/>
            </a:pPr>
            <a:r>
              <a:rPr lang="de-DE" b="1" dirty="0">
                <a:latin typeface="Arial" panose="020B0604020202020204" pitchFamily="34" charset="0"/>
                <a:cs typeface="Arial" panose="020B0604020202020204" pitchFamily="34" charset="0"/>
              </a:rPr>
              <a:t>1.2 </a:t>
            </a:r>
            <a:r>
              <a:rPr lang="de-DE" b="1" dirty="0" err="1">
                <a:latin typeface="Arial" panose="020B0604020202020204" pitchFamily="34" charset="0"/>
                <a:cs typeface="Arial" panose="020B0604020202020204" pitchFamily="34" charset="0"/>
              </a:rPr>
              <a:t>Importance</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of</a:t>
            </a:r>
            <a:r>
              <a:rPr lang="de-DE" b="1" dirty="0">
                <a:latin typeface="Arial" panose="020B0604020202020204" pitchFamily="34" charset="0"/>
                <a:cs typeface="Arial" panose="020B0604020202020204" pitchFamily="34" charset="0"/>
              </a:rPr>
              <a:t> Reading and Listening </a:t>
            </a:r>
            <a:r>
              <a:rPr lang="de-DE" b="1" dirty="0" err="1">
                <a:latin typeface="Arial" panose="020B0604020202020204" pitchFamily="34" charset="0"/>
                <a:cs typeface="Arial" panose="020B0604020202020204" pitchFamily="34" charset="0"/>
              </a:rPr>
              <a:t>Comprehension</a:t>
            </a:r>
            <a:r>
              <a:rPr lang="de-DE" b="1" dirty="0">
                <a:latin typeface="Arial" panose="020B0604020202020204" pitchFamily="34" charset="0"/>
                <a:cs typeface="Arial" panose="020B0604020202020204" pitchFamily="34" charset="0"/>
              </a:rPr>
              <a:t> in Storytelling </a:t>
            </a:r>
            <a:r>
              <a:rPr lang="de-DE" b="1" dirty="0" err="1">
                <a:latin typeface="Arial" panose="020B0604020202020204" pitchFamily="34" charset="0"/>
                <a:cs typeface="Arial" panose="020B0604020202020204" pitchFamily="34" charset="0"/>
              </a:rPr>
              <a:t>Lessons</a:t>
            </a:r>
            <a:endParaRPr lang="de-DE" b="1" dirty="0">
              <a:latin typeface="Arial" panose="020B0604020202020204" pitchFamily="34" charset="0"/>
              <a:cs typeface="Arial" panose="020B0604020202020204" pitchFamily="34" charset="0"/>
            </a:endParaRPr>
          </a:p>
          <a:p>
            <a:endParaRPr lang="de-DE" dirty="0"/>
          </a:p>
        </p:txBody>
      </p:sp>
      <p:sp>
        <p:nvSpPr>
          <p:cNvPr id="4" name="Scrollen: vertikal 3">
            <a:extLst>
              <a:ext uri="{FF2B5EF4-FFF2-40B4-BE49-F238E27FC236}">
                <a16:creationId xmlns:a16="http://schemas.microsoft.com/office/drawing/2014/main" id="{82682EE3-FDE1-2632-859D-9E106886C6E5}"/>
              </a:ext>
            </a:extLst>
          </p:cNvPr>
          <p:cNvSpPr/>
          <p:nvPr/>
        </p:nvSpPr>
        <p:spPr>
          <a:xfrm>
            <a:off x="3628103" y="1562194"/>
            <a:ext cx="4272664" cy="4162826"/>
          </a:xfrm>
          <a:prstGeom prst="verticalScroll">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Scrollen: vertikal 4">
            <a:extLst>
              <a:ext uri="{FF2B5EF4-FFF2-40B4-BE49-F238E27FC236}">
                <a16:creationId xmlns:a16="http://schemas.microsoft.com/office/drawing/2014/main" id="{E42DB377-2BC7-A49F-391D-56143B888913}"/>
              </a:ext>
            </a:extLst>
          </p:cNvPr>
          <p:cNvSpPr/>
          <p:nvPr/>
        </p:nvSpPr>
        <p:spPr>
          <a:xfrm>
            <a:off x="7818287" y="1562194"/>
            <a:ext cx="4038314" cy="4162826"/>
          </a:xfrm>
          <a:prstGeom prst="verticalScroll">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a:extLst>
              <a:ext uri="{FF2B5EF4-FFF2-40B4-BE49-F238E27FC236}">
                <a16:creationId xmlns:a16="http://schemas.microsoft.com/office/drawing/2014/main" id="{996B3801-CC2D-A6E0-13B0-BFA4055FFF55}"/>
              </a:ext>
            </a:extLst>
          </p:cNvPr>
          <p:cNvSpPr txBox="1"/>
          <p:nvPr/>
        </p:nvSpPr>
        <p:spPr>
          <a:xfrm>
            <a:off x="4224865" y="2212446"/>
            <a:ext cx="3200400" cy="2862322"/>
          </a:xfrm>
          <a:prstGeom prst="rect">
            <a:avLst/>
          </a:prstGeom>
          <a:noFill/>
        </p:spPr>
        <p:txBody>
          <a:bodyPr wrap="square" rtlCol="0">
            <a:spAutoFit/>
          </a:bodyPr>
          <a:lstStyle/>
          <a:p>
            <a:r>
              <a:rPr lang="de-DE" b="1" dirty="0">
                <a:latin typeface="Arial" panose="020B0604020202020204" pitchFamily="34" charset="0"/>
                <a:cs typeface="Arial" panose="020B0604020202020204" pitchFamily="34" charset="0"/>
              </a:rPr>
              <a:t>Listening </a:t>
            </a:r>
            <a:r>
              <a:rPr lang="de-DE" b="1" dirty="0" err="1">
                <a:latin typeface="Arial" panose="020B0604020202020204" pitchFamily="34" charset="0"/>
                <a:cs typeface="Arial" panose="020B0604020202020204" pitchFamily="34" charset="0"/>
              </a:rPr>
              <a:t>Comprehension</a:t>
            </a:r>
            <a:r>
              <a:rPr lang="de-DE"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communicative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skill</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Kurrat</a:t>
            </a:r>
            <a:r>
              <a:rPr lang="de-DE" dirty="0">
                <a:latin typeface="Arial" panose="020B0604020202020204" pitchFamily="34" charset="0"/>
                <a:cs typeface="Arial" panose="020B0604020202020204" pitchFamily="34" charset="0"/>
              </a:rPr>
              <a:t>, 2012)</a:t>
            </a: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students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need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to</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learn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listening</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to</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messages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understanding</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context</a:t>
            </a:r>
            <a:r>
              <a:rPr lang="de-DE" dirty="0">
                <a:latin typeface="Arial" panose="020B0604020202020204" pitchFamily="34" charset="0"/>
                <a:cs typeface="Arial" panose="020B0604020202020204" pitchFamily="34" charset="0"/>
              </a:rPr>
              <a:t> and </a:t>
            </a:r>
            <a:r>
              <a:rPr lang="de-DE" dirty="0" err="1">
                <a:latin typeface="Arial" panose="020B0604020202020204" pitchFamily="34" charset="0"/>
                <a:cs typeface="Arial" panose="020B0604020202020204" pitchFamily="34" charset="0"/>
              </a:rPr>
              <a:t>react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correctly</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Kurrat</a:t>
            </a:r>
            <a:r>
              <a:rPr lang="de-DE" dirty="0">
                <a:latin typeface="Arial" panose="020B0604020202020204" pitchFamily="34" charset="0"/>
                <a:cs typeface="Arial" panose="020B0604020202020204" pitchFamily="34" charset="0"/>
              </a:rPr>
              <a:t>, 2012)</a:t>
            </a: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building</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up</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listening</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strategies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Kurrat</a:t>
            </a:r>
            <a:r>
              <a:rPr lang="de-DE" dirty="0">
                <a:latin typeface="Arial" panose="020B0604020202020204" pitchFamily="34" charset="0"/>
                <a:cs typeface="Arial" panose="020B0604020202020204" pitchFamily="34" charset="0"/>
              </a:rPr>
              <a:t>, 2012)</a:t>
            </a:r>
          </a:p>
        </p:txBody>
      </p:sp>
      <p:sp>
        <p:nvSpPr>
          <p:cNvPr id="7" name="Textfeld 6">
            <a:extLst>
              <a:ext uri="{FF2B5EF4-FFF2-40B4-BE49-F238E27FC236}">
                <a16:creationId xmlns:a16="http://schemas.microsoft.com/office/drawing/2014/main" id="{9BBA9BFE-C948-CBE3-861C-B6C759BFFA56}"/>
              </a:ext>
            </a:extLst>
          </p:cNvPr>
          <p:cNvSpPr txBox="1"/>
          <p:nvPr/>
        </p:nvSpPr>
        <p:spPr>
          <a:xfrm>
            <a:off x="8410398" y="2071604"/>
            <a:ext cx="2936571" cy="3600986"/>
          </a:xfrm>
          <a:prstGeom prst="rect">
            <a:avLst/>
          </a:prstGeom>
          <a:noFill/>
        </p:spPr>
        <p:txBody>
          <a:bodyPr wrap="square" rtlCol="0">
            <a:spAutoFit/>
          </a:bodyPr>
          <a:lstStyle/>
          <a:p>
            <a:r>
              <a:rPr lang="de-DE" b="1" dirty="0">
                <a:latin typeface="Arial" panose="020B0604020202020204" pitchFamily="34" charset="0"/>
                <a:cs typeface="Arial" panose="020B0604020202020204" pitchFamily="34" charset="0"/>
              </a:rPr>
              <a:t>Reading </a:t>
            </a:r>
            <a:r>
              <a:rPr lang="de-DE" b="1" dirty="0" err="1">
                <a:latin typeface="Arial" panose="020B0604020202020204" pitchFamily="34" charset="0"/>
                <a:cs typeface="Arial" panose="020B0604020202020204" pitchFamily="34" charset="0"/>
              </a:rPr>
              <a:t>Comprehension</a:t>
            </a:r>
            <a:r>
              <a:rPr lang="de-DE" sz="1600" b="1"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de-DE" sz="1600" dirty="0" err="1">
                <a:latin typeface="Arial" panose="020B0604020202020204" pitchFamily="34" charset="0"/>
                <a:cs typeface="Arial" panose="020B0604020202020204" pitchFamily="34" charset="0"/>
              </a:rPr>
              <a:t>reading</a:t>
            </a:r>
            <a:r>
              <a:rPr lang="de-DE" sz="1600" dirty="0">
                <a:latin typeface="Arial" panose="020B0604020202020204" pitchFamily="34" charset="0"/>
                <a:cs typeface="Arial" panose="020B0604020202020204" pitchFamily="34" charset="0"/>
              </a:rPr>
              <a:t> = </a:t>
            </a:r>
            <a:r>
              <a:rPr lang="de-DE" sz="1600" dirty="0" err="1">
                <a:latin typeface="Arial" panose="020B0604020202020204" pitchFamily="34" charset="0"/>
                <a:cs typeface="Arial" panose="020B0604020202020204" pitchFamily="34" charset="0"/>
              </a:rPr>
              <a:t>reading</a:t>
            </a:r>
            <a:r>
              <a:rPr lang="de-DE" sz="1600" dirty="0">
                <a:latin typeface="Arial" panose="020B0604020202020204" pitchFamily="34" charset="0"/>
                <a:cs typeface="Arial" panose="020B0604020202020204" pitchFamily="34" charset="0"/>
              </a:rPr>
              <a:t> and </a:t>
            </a:r>
            <a:r>
              <a:rPr lang="de-DE" sz="1600" dirty="0" err="1">
                <a:latin typeface="Arial" panose="020B0604020202020204" pitchFamily="34" charset="0"/>
                <a:cs typeface="Arial" panose="020B0604020202020204" pitchFamily="34" charset="0"/>
              </a:rPr>
              <a:t>understanding</a:t>
            </a:r>
            <a:r>
              <a:rPr lang="de-DE" sz="1600" dirty="0">
                <a:latin typeface="Arial" panose="020B0604020202020204" pitchFamily="34" charset="0"/>
                <a:cs typeface="Arial" panose="020B0604020202020204" pitchFamily="34" charset="0"/>
              </a:rPr>
              <a:t> (</a:t>
            </a:r>
            <a:r>
              <a:rPr lang="sv-SE" sz="1600" dirty="0">
                <a:latin typeface="Arial" panose="020B0604020202020204" pitchFamily="34" charset="0"/>
                <a:cs typeface="Arial" panose="020B0604020202020204" pitchFamily="34" charset="0"/>
              </a:rPr>
              <a:t>Ur, 2012)</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students acquire and expand their passive vocabulary (Böttger, 2020)</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potential issues are possible when the use of written words starts too early (Böttger, 2020)</a:t>
            </a:r>
          </a:p>
          <a:p>
            <a:pPr marL="285750" indent="-285750">
              <a:buFont typeface="Arial" panose="020B0604020202020204" pitchFamily="34" charset="0"/>
              <a:buChar char="•"/>
            </a:pPr>
            <a:r>
              <a:rPr lang="sv-SE" sz="1600" dirty="0">
                <a:latin typeface="Arial" panose="020B0604020202020204" pitchFamily="34" charset="0"/>
                <a:cs typeface="Arial" panose="020B0604020202020204" pitchFamily="34" charset="0"/>
              </a:rPr>
              <a:t>teachers need to use visual helpers (Böttger, 2020)</a:t>
            </a:r>
            <a:endParaRPr lang="de-DE" dirty="0"/>
          </a:p>
        </p:txBody>
      </p:sp>
      <p:sp>
        <p:nvSpPr>
          <p:cNvPr id="11" name="Textfeld 10">
            <a:extLst>
              <a:ext uri="{FF2B5EF4-FFF2-40B4-BE49-F238E27FC236}">
                <a16:creationId xmlns:a16="http://schemas.microsoft.com/office/drawing/2014/main" id="{252FE6E0-9A14-258C-BBAF-75B75946156A}"/>
              </a:ext>
            </a:extLst>
          </p:cNvPr>
          <p:cNvSpPr txBox="1"/>
          <p:nvPr/>
        </p:nvSpPr>
        <p:spPr>
          <a:xfrm>
            <a:off x="134932" y="6149792"/>
            <a:ext cx="10963511" cy="600164"/>
          </a:xfrm>
          <a:prstGeom prst="rect">
            <a:avLst/>
          </a:prstGeom>
          <a:noFill/>
        </p:spPr>
        <p:txBody>
          <a:bodyPr wrap="square" rtlCol="0">
            <a:spAutoFit/>
          </a:bodyPr>
          <a:lstStyle/>
          <a:p>
            <a:r>
              <a:rPr lang="de-DE" sz="1100" b="1" dirty="0">
                <a:latin typeface="Arial" panose="020B0604020202020204" pitchFamily="34" charset="0"/>
                <a:cs typeface="Arial" panose="020B0604020202020204" pitchFamily="34" charset="0"/>
              </a:rPr>
              <a:t>Böttger, Heiner </a:t>
            </a:r>
            <a:r>
              <a:rPr lang="de-DE" sz="1100" dirty="0">
                <a:latin typeface="Arial" panose="020B0604020202020204" pitchFamily="34" charset="0"/>
                <a:cs typeface="Arial" panose="020B0604020202020204" pitchFamily="34" charset="0"/>
              </a:rPr>
              <a:t>(2020): Englisch lernen in der Grundschule. Eine kindgerechte Fachdidaktik. 3., vollständig überarbeitete Auflage. Bad Heilbrunn: Julius Klinkhardt, p. 63-64. </a:t>
            </a:r>
          </a:p>
          <a:p>
            <a:r>
              <a:rPr lang="de-DE" sz="1100" b="1" dirty="0" err="1">
                <a:latin typeface="Arial" panose="020B0604020202020204" pitchFamily="34" charset="0"/>
                <a:cs typeface="Arial" panose="020B0604020202020204" pitchFamily="34" charset="0"/>
              </a:rPr>
              <a:t>Kurrat</a:t>
            </a:r>
            <a:r>
              <a:rPr lang="de-DE" sz="1100" b="1" dirty="0">
                <a:latin typeface="Arial" panose="020B0604020202020204" pitchFamily="34" charset="0"/>
                <a:cs typeface="Arial" panose="020B0604020202020204" pitchFamily="34" charset="0"/>
              </a:rPr>
              <a:t>, Annika </a:t>
            </a:r>
            <a:r>
              <a:rPr lang="de-DE" sz="1100" dirty="0">
                <a:latin typeface="Arial" panose="020B0604020202020204" pitchFamily="34" charset="0"/>
                <a:cs typeface="Arial" panose="020B0604020202020204" pitchFamily="34" charset="0"/>
              </a:rPr>
              <a:t>(2012): Hör-/Sehverstehen. In: Böttger, Heiner (Hrsg.): Englisch. Didaktik für die Grundschule. Berlin: Cornelsen, p. 91-92, 95-96. </a:t>
            </a:r>
          </a:p>
          <a:p>
            <a:r>
              <a:rPr lang="de-DE" sz="1100" b="1" dirty="0">
                <a:latin typeface="Arial" panose="020B0604020202020204" pitchFamily="34" charset="0"/>
                <a:cs typeface="Arial" panose="020B0604020202020204" pitchFamily="34" charset="0"/>
              </a:rPr>
              <a:t>Ur, Penny </a:t>
            </a:r>
            <a:r>
              <a:rPr lang="de-DE" sz="1100" dirty="0">
                <a:latin typeface="Arial" panose="020B0604020202020204" pitchFamily="34" charset="0"/>
                <a:cs typeface="Arial" panose="020B0604020202020204" pitchFamily="34" charset="0"/>
              </a:rPr>
              <a:t>(2012): A Course in English Language Teaching. 2nd </a:t>
            </a:r>
            <a:r>
              <a:rPr lang="de-DE" sz="1100" dirty="0" err="1">
                <a:latin typeface="Arial" panose="020B0604020202020204" pitchFamily="34" charset="0"/>
                <a:cs typeface="Arial" panose="020B0604020202020204" pitchFamily="34" charset="0"/>
              </a:rPr>
              <a:t>edition</a:t>
            </a:r>
            <a:r>
              <a:rPr lang="de-DE" sz="1100" dirty="0">
                <a:latin typeface="Arial" panose="020B0604020202020204" pitchFamily="34" charset="0"/>
                <a:cs typeface="Arial" panose="020B0604020202020204" pitchFamily="34" charset="0"/>
              </a:rPr>
              <a:t>. Cambridge: Cambridge University Press, p. 102 – 103, 133. </a:t>
            </a:r>
          </a:p>
        </p:txBody>
      </p:sp>
      <p:pic>
        <p:nvPicPr>
          <p:cNvPr id="8" name="Reading and listening competence in storytelling lessons">
            <a:hlinkClick r:id="" action="ppaction://media"/>
            <a:extLst>
              <a:ext uri="{FF2B5EF4-FFF2-40B4-BE49-F238E27FC236}">
                <a16:creationId xmlns:a16="http://schemas.microsoft.com/office/drawing/2014/main" id="{435ADE01-1AD9-5E85-452D-E9639AB3B54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42169" y="289617"/>
            <a:ext cx="609600" cy="609600"/>
          </a:xfrm>
          <a:prstGeom prst="rect">
            <a:avLst/>
          </a:prstGeom>
        </p:spPr>
      </p:pic>
      <p:pic>
        <p:nvPicPr>
          <p:cNvPr id="9" name="Grafik 8">
            <a:extLst>
              <a:ext uri="{FF2B5EF4-FFF2-40B4-BE49-F238E27FC236}">
                <a16:creationId xmlns:a16="http://schemas.microsoft.com/office/drawing/2014/main" id="{D56A4DEF-D650-93EB-44A5-72BF77015A3C}"/>
              </a:ext>
            </a:extLst>
          </p:cNvPr>
          <p:cNvPicPr>
            <a:picLocks noChangeAspect="1"/>
          </p:cNvPicPr>
          <p:nvPr/>
        </p:nvPicPr>
        <p:blipFill>
          <a:blip r:embed="rId5"/>
          <a:stretch>
            <a:fillRect/>
          </a:stretch>
        </p:blipFill>
        <p:spPr>
          <a:xfrm>
            <a:off x="10869053" y="6199575"/>
            <a:ext cx="1322947" cy="658425"/>
          </a:xfrm>
          <a:prstGeom prst="rect">
            <a:avLst/>
          </a:prstGeom>
        </p:spPr>
      </p:pic>
    </p:spTree>
    <p:extLst>
      <p:ext uri="{BB962C8B-B14F-4D97-AF65-F5344CB8AC3E}">
        <p14:creationId xmlns:p14="http://schemas.microsoft.com/office/powerpoint/2010/main" val="416766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88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6D62E-CA92-2B01-4274-0271F5AD5F6D}"/>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Storytelling</a:t>
            </a:r>
          </a:p>
        </p:txBody>
      </p:sp>
      <p:sp>
        <p:nvSpPr>
          <p:cNvPr id="3" name="Inhaltsplatzhalter 2">
            <a:extLst>
              <a:ext uri="{FF2B5EF4-FFF2-40B4-BE49-F238E27FC236}">
                <a16:creationId xmlns:a16="http://schemas.microsoft.com/office/drawing/2014/main" id="{6B69CD42-2457-17C9-9FAA-9524F8773A33}"/>
              </a:ext>
            </a:extLst>
          </p:cNvPr>
          <p:cNvSpPr>
            <a:spLocks noGrp="1"/>
          </p:cNvSpPr>
          <p:nvPr>
            <p:ph idx="1"/>
          </p:nvPr>
        </p:nvSpPr>
        <p:spPr>
          <a:xfrm>
            <a:off x="3869268" y="670988"/>
            <a:ext cx="7315200" cy="905698"/>
          </a:xfrm>
        </p:spPr>
        <p:txBody>
          <a:bodyPr/>
          <a:lstStyle/>
          <a:p>
            <a:pPr marL="0" indent="0">
              <a:buNone/>
            </a:pPr>
            <a:r>
              <a:rPr lang="de-DE" b="1" dirty="0">
                <a:latin typeface="Arial" panose="020B0604020202020204" pitchFamily="34" charset="0"/>
                <a:cs typeface="Arial" panose="020B0604020202020204" pitchFamily="34" charset="0"/>
              </a:rPr>
              <a:t>1.3 Pros and </a:t>
            </a:r>
            <a:r>
              <a:rPr lang="de-DE" b="1" dirty="0" err="1">
                <a:latin typeface="Arial" panose="020B0604020202020204" pitchFamily="34" charset="0"/>
                <a:cs typeface="Arial" panose="020B0604020202020204" pitchFamily="34" charset="0"/>
              </a:rPr>
              <a:t>Cons</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of</a:t>
            </a:r>
            <a:r>
              <a:rPr lang="de-DE" b="1" dirty="0">
                <a:latin typeface="Arial" panose="020B0604020202020204" pitchFamily="34" charset="0"/>
                <a:cs typeface="Arial" panose="020B0604020202020204" pitchFamily="34" charset="0"/>
              </a:rPr>
              <a:t> Storytelling</a:t>
            </a:r>
          </a:p>
          <a:p>
            <a:pPr marL="0" indent="0">
              <a:buNone/>
            </a:pPr>
            <a:endParaRPr lang="de-DE" dirty="0"/>
          </a:p>
        </p:txBody>
      </p:sp>
      <p:graphicFrame>
        <p:nvGraphicFramePr>
          <p:cNvPr id="4" name="Tabelle 3">
            <a:extLst>
              <a:ext uri="{FF2B5EF4-FFF2-40B4-BE49-F238E27FC236}">
                <a16:creationId xmlns:a16="http://schemas.microsoft.com/office/drawing/2014/main" id="{B70B905F-4A17-A98E-698F-F267A8A7075E}"/>
              </a:ext>
            </a:extLst>
          </p:cNvPr>
          <p:cNvGraphicFramePr>
            <a:graphicFrameLocks noGrp="1"/>
          </p:cNvGraphicFramePr>
          <p:nvPr>
            <p:extLst>
              <p:ext uri="{D42A27DB-BD31-4B8C-83A1-F6EECF244321}">
                <p14:modId xmlns:p14="http://schemas.microsoft.com/office/powerpoint/2010/main" val="2449571547"/>
              </p:ext>
            </p:extLst>
          </p:nvPr>
        </p:nvGraphicFramePr>
        <p:xfrm>
          <a:off x="3639575" y="1190268"/>
          <a:ext cx="8128000" cy="41300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885733594"/>
                    </a:ext>
                  </a:extLst>
                </a:gridCol>
                <a:gridCol w="4064000">
                  <a:extLst>
                    <a:ext uri="{9D8B030D-6E8A-4147-A177-3AD203B41FA5}">
                      <a16:colId xmlns:a16="http://schemas.microsoft.com/office/drawing/2014/main" val="1953465588"/>
                    </a:ext>
                  </a:extLst>
                </a:gridCol>
              </a:tblGrid>
              <a:tr h="370840">
                <a:tc>
                  <a:txBody>
                    <a:bodyPr/>
                    <a:lstStyle/>
                    <a:p>
                      <a:r>
                        <a:rPr lang="de-DE" sz="2000" dirty="0"/>
                        <a:t>Pros</a:t>
                      </a:r>
                    </a:p>
                    <a:p>
                      <a:endParaRPr lang="de-DE" dirty="0"/>
                    </a:p>
                  </a:txBody>
                  <a:tcPr/>
                </a:tc>
                <a:tc>
                  <a:txBody>
                    <a:bodyPr/>
                    <a:lstStyle/>
                    <a:p>
                      <a:r>
                        <a:rPr lang="de-DE" sz="2000" dirty="0" err="1"/>
                        <a:t>Cons</a:t>
                      </a:r>
                      <a:endParaRPr lang="de-DE" sz="2000" dirty="0"/>
                    </a:p>
                  </a:txBody>
                  <a:tcPr/>
                </a:tc>
                <a:extLst>
                  <a:ext uri="{0D108BD9-81ED-4DB2-BD59-A6C34878D82A}">
                    <a16:rowId xmlns:a16="http://schemas.microsoft.com/office/drawing/2014/main" val="3040288381"/>
                  </a:ext>
                </a:extLst>
              </a:tr>
              <a:tr h="370840">
                <a:tc>
                  <a:txBody>
                    <a:bodyPr/>
                    <a:lstStyle/>
                    <a:p>
                      <a:pPr marL="285750" indent="-285750">
                        <a:buFont typeface="Arial" panose="020B0604020202020204" pitchFamily="34" charset="0"/>
                        <a:buChar char="•"/>
                      </a:pPr>
                      <a:r>
                        <a:rPr lang="de-DE" sz="1700" dirty="0">
                          <a:latin typeface="Arial" panose="020B0604020202020204" pitchFamily="34" charset="0"/>
                          <a:cs typeface="Arial" panose="020B0604020202020204" pitchFamily="34" charset="0"/>
                        </a:rPr>
                        <a:t>Children </a:t>
                      </a:r>
                      <a:r>
                        <a:rPr lang="de-DE" sz="1700" dirty="0" err="1">
                          <a:latin typeface="Arial" panose="020B0604020202020204" pitchFamily="34" charset="0"/>
                          <a:cs typeface="Arial" panose="020B0604020202020204" pitchFamily="34" charset="0"/>
                        </a:rPr>
                        <a:t>remember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important</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facts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better</a:t>
                      </a:r>
                      <a:r>
                        <a:rPr lang="de-DE" sz="1700" dirty="0">
                          <a:latin typeface="Arial" panose="020B0604020202020204" pitchFamily="34" charset="0"/>
                          <a:cs typeface="Arial" panose="020B0604020202020204" pitchFamily="34" charset="0"/>
                        </a:rPr>
                        <a:t> (Möslein-</a:t>
                      </a:r>
                      <a:r>
                        <a:rPr lang="de-DE" sz="1700" dirty="0" err="1">
                          <a:latin typeface="Arial" panose="020B0604020202020204" pitchFamily="34" charset="0"/>
                          <a:cs typeface="Arial" panose="020B0604020202020204" pitchFamily="34" charset="0"/>
                        </a:rPr>
                        <a:t>Tröppner</a:t>
                      </a:r>
                      <a:r>
                        <a:rPr lang="de-DE" sz="1700" dirty="0">
                          <a:latin typeface="Arial" panose="020B0604020202020204" pitchFamily="34" charset="0"/>
                          <a:cs typeface="Arial" panose="020B0604020202020204" pitchFamily="34" charset="0"/>
                        </a:rPr>
                        <a:t>/Bernhard, 2021)</a:t>
                      </a:r>
                    </a:p>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structure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a </a:t>
                      </a:r>
                      <a:r>
                        <a:rPr lang="de-DE" sz="1700" dirty="0" err="1">
                          <a:latin typeface="Arial" panose="020B0604020202020204" pitchFamily="34" charset="0"/>
                          <a:cs typeface="Arial" panose="020B0604020202020204" pitchFamily="34" charset="0"/>
                        </a:rPr>
                        <a:t>story</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stays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same (</a:t>
                      </a:r>
                      <a:r>
                        <a:rPr lang="it-IT" sz="1700" dirty="0" err="1">
                          <a:latin typeface="Arial" panose="020B0604020202020204" pitchFamily="34" charset="0"/>
                          <a:cs typeface="Arial" panose="020B0604020202020204" pitchFamily="34" charset="0"/>
                        </a:rPr>
                        <a:t>Cremin</a:t>
                      </a:r>
                      <a:r>
                        <a:rPr lang="it-IT" sz="1700" dirty="0">
                          <a:latin typeface="Arial" panose="020B0604020202020204" pitchFamily="34" charset="0"/>
                          <a:cs typeface="Arial" panose="020B0604020202020204" pitchFamily="34" charset="0"/>
                        </a:rPr>
                        <a:t>, 2021)</a:t>
                      </a:r>
                    </a:p>
                    <a:p>
                      <a:pPr marL="285750" indent="-285750">
                        <a:buFont typeface="Arial" panose="020B0604020202020204" pitchFamily="34" charset="0"/>
                        <a:buChar char="•"/>
                      </a:pPr>
                      <a:r>
                        <a:rPr lang="it-IT" sz="1700" dirty="0" err="1">
                          <a:latin typeface="Arial" panose="020B0604020202020204" pitchFamily="34" charset="0"/>
                          <a:cs typeface="Arial" panose="020B0604020202020204" pitchFamily="34" charset="0"/>
                        </a:rPr>
                        <a:t>opportunity</a:t>
                      </a:r>
                      <a:r>
                        <a:rPr lang="it-IT" sz="1700" dirty="0">
                          <a:latin typeface="Arial" panose="020B0604020202020204" pitchFamily="34" charset="0"/>
                          <a:cs typeface="Arial" panose="020B0604020202020204" pitchFamily="34" charset="0"/>
                        </a:rPr>
                        <a:t> for </a:t>
                      </a:r>
                      <a:r>
                        <a:rPr lang="it-IT" sz="1700" dirty="0" err="1">
                          <a:latin typeface="Arial" panose="020B0604020202020204" pitchFamily="34" charset="0"/>
                          <a:cs typeface="Arial" panose="020B0604020202020204" pitchFamily="34" charset="0"/>
                        </a:rPr>
                        <a:t>students</a:t>
                      </a:r>
                      <a:r>
                        <a:rPr lang="it-IT" sz="1700" dirty="0">
                          <a:latin typeface="Arial" panose="020B0604020202020204" pitchFamily="34" charset="0"/>
                          <a:cs typeface="Arial" panose="020B0604020202020204" pitchFamily="34" charset="0"/>
                        </a:rPr>
                        <a:t> to </a:t>
                      </a:r>
                      <a:r>
                        <a:rPr lang="it-IT" sz="1700" dirty="0" err="1">
                          <a:latin typeface="Arial" panose="020B0604020202020204" pitchFamily="34" charset="0"/>
                          <a:cs typeface="Arial" panose="020B0604020202020204" pitchFamily="34" charset="0"/>
                        </a:rPr>
                        <a:t>learn</a:t>
                      </a:r>
                      <a:r>
                        <a:rPr lang="it-IT"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paying</a:t>
                      </a:r>
                      <a:r>
                        <a:rPr lang="it-IT"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attention</a:t>
                      </a:r>
                      <a:r>
                        <a:rPr lang="it-IT"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visualizing</a:t>
                      </a:r>
                      <a:r>
                        <a:rPr lang="it-IT" sz="1700" dirty="0">
                          <a:latin typeface="Arial" panose="020B0604020202020204" pitchFamily="34" charset="0"/>
                          <a:cs typeface="Arial" panose="020B0604020202020204" pitchFamily="34" charset="0"/>
                        </a:rPr>
                        <a:t> the stories, </a:t>
                      </a:r>
                      <a:r>
                        <a:rPr lang="it-IT" sz="1700" dirty="0" err="1">
                          <a:latin typeface="Arial" panose="020B0604020202020204" pitchFamily="34" charset="0"/>
                          <a:cs typeface="Arial" panose="020B0604020202020204" pitchFamily="34" charset="0"/>
                        </a:rPr>
                        <a:t>exercising</a:t>
                      </a:r>
                      <a:r>
                        <a:rPr lang="it-IT"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their</a:t>
                      </a:r>
                      <a:r>
                        <a:rPr lang="it-IT"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imaginations</a:t>
                      </a:r>
                      <a:r>
                        <a:rPr lang="it-IT"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Cremin</a:t>
                      </a:r>
                      <a:r>
                        <a:rPr lang="it-IT" sz="1700" dirty="0">
                          <a:latin typeface="Arial" panose="020B0604020202020204" pitchFamily="34" charset="0"/>
                          <a:cs typeface="Arial" panose="020B0604020202020204" pitchFamily="34" charset="0"/>
                        </a:rPr>
                        <a:t>, 2021)</a:t>
                      </a:r>
                    </a:p>
                    <a:p>
                      <a:pPr marL="285750" indent="-285750">
                        <a:buFont typeface="Arial" panose="020B0604020202020204" pitchFamily="34" charset="0"/>
                        <a:buChar char="•"/>
                      </a:pPr>
                      <a:r>
                        <a:rPr lang="it-IT" sz="1700" dirty="0" err="1">
                          <a:latin typeface="Arial" panose="020B0604020202020204" pitchFamily="34" charset="0"/>
                          <a:cs typeface="Arial" panose="020B0604020202020204" pitchFamily="34" charset="0"/>
                        </a:rPr>
                        <a:t>students</a:t>
                      </a:r>
                      <a:r>
                        <a:rPr lang="it-IT"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achieve</a:t>
                      </a:r>
                      <a:r>
                        <a:rPr lang="it-IT" sz="1700" dirty="0">
                          <a:latin typeface="Arial" panose="020B0604020202020204" pitchFamily="34" charset="0"/>
                          <a:cs typeface="Arial" panose="020B0604020202020204" pitchFamily="34" charset="0"/>
                        </a:rPr>
                        <a:t> reading skills (</a:t>
                      </a:r>
                      <a:r>
                        <a:rPr lang="it-IT" sz="1700" dirty="0" err="1">
                          <a:latin typeface="Arial" panose="020B0604020202020204" pitchFamily="34" charset="0"/>
                          <a:cs typeface="Arial" panose="020B0604020202020204" pitchFamily="34" charset="0"/>
                        </a:rPr>
                        <a:t>Cremin</a:t>
                      </a:r>
                      <a:r>
                        <a:rPr lang="it-IT" sz="1700" dirty="0">
                          <a:latin typeface="Arial" panose="020B0604020202020204" pitchFamily="34" charset="0"/>
                          <a:cs typeface="Arial" panose="020B0604020202020204" pitchFamily="34" charset="0"/>
                        </a:rPr>
                        <a:t>, 2021)</a:t>
                      </a:r>
                    </a:p>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growth</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vocabulary</a:t>
                      </a:r>
                      <a:r>
                        <a:rPr lang="de-DE" sz="1700" dirty="0">
                          <a:latin typeface="Arial" panose="020B0604020202020204" pitchFamily="34" charset="0"/>
                          <a:cs typeface="Arial" panose="020B0604020202020204" pitchFamily="34" charset="0"/>
                        </a:rPr>
                        <a:t> (Cameron, 2001)</a:t>
                      </a:r>
                    </a:p>
                  </a:txBody>
                  <a:tcPr/>
                </a:tc>
                <a:tc>
                  <a:txBody>
                    <a:bodyPr/>
                    <a:lstStyle/>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challenging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process</a:t>
                      </a:r>
                      <a:r>
                        <a:rPr lang="de-DE"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Cremin</a:t>
                      </a:r>
                      <a:r>
                        <a:rPr lang="it-IT" sz="1700" dirty="0">
                          <a:latin typeface="Arial" panose="020B0604020202020204" pitchFamily="34" charset="0"/>
                          <a:cs typeface="Arial" panose="020B0604020202020204" pitchFamily="34" charset="0"/>
                        </a:rPr>
                        <a:t>, 2021)</a:t>
                      </a:r>
                    </a:p>
                    <a:p>
                      <a:pPr marL="285750" indent="-285750">
                        <a:buFont typeface="Arial" panose="020B0604020202020204" pitchFamily="34" charset="0"/>
                        <a:buChar char="•"/>
                      </a:pPr>
                      <a:r>
                        <a:rPr lang="it-IT" sz="1700" dirty="0" err="1">
                          <a:latin typeface="Arial" panose="020B0604020202020204" pitchFamily="34" charset="0"/>
                          <a:cs typeface="Arial" panose="020B0604020202020204" pitchFamily="34" charset="0"/>
                        </a:rPr>
                        <a:t>students</a:t>
                      </a:r>
                      <a:r>
                        <a:rPr lang="it-IT"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don’t</a:t>
                      </a:r>
                      <a:r>
                        <a:rPr lang="it-IT"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understand</a:t>
                      </a:r>
                      <a:r>
                        <a:rPr lang="it-IT"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important</a:t>
                      </a:r>
                      <a:r>
                        <a:rPr lang="it-IT" sz="1700" dirty="0">
                          <a:latin typeface="Arial" panose="020B0604020202020204" pitchFamily="34" charset="0"/>
                          <a:cs typeface="Arial" panose="020B0604020202020204" pitchFamily="34" charset="0"/>
                        </a:rPr>
                        <a:t> words (Cameron, 2001)</a:t>
                      </a:r>
                      <a:endParaRPr lang="de-DE" sz="17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88172787"/>
                  </a:ext>
                </a:extLst>
              </a:tr>
            </a:tbl>
          </a:graphicData>
        </a:graphic>
      </p:graphicFrame>
      <p:sp>
        <p:nvSpPr>
          <p:cNvPr id="6" name="Smiley 5">
            <a:extLst>
              <a:ext uri="{FF2B5EF4-FFF2-40B4-BE49-F238E27FC236}">
                <a16:creationId xmlns:a16="http://schemas.microsoft.com/office/drawing/2014/main" id="{9FAB23B7-5565-4A4E-8D6D-A43ADE1C4430}"/>
              </a:ext>
            </a:extLst>
          </p:cNvPr>
          <p:cNvSpPr/>
          <p:nvPr/>
        </p:nvSpPr>
        <p:spPr>
          <a:xfrm>
            <a:off x="5329357" y="1376887"/>
            <a:ext cx="398207" cy="399598"/>
          </a:xfrm>
          <a:prstGeom prst="smileyFac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Gewitterblitz 6">
            <a:extLst>
              <a:ext uri="{FF2B5EF4-FFF2-40B4-BE49-F238E27FC236}">
                <a16:creationId xmlns:a16="http://schemas.microsoft.com/office/drawing/2014/main" id="{0BF97FEB-5580-3929-7243-EBABC80BA420}"/>
              </a:ext>
            </a:extLst>
          </p:cNvPr>
          <p:cNvSpPr/>
          <p:nvPr/>
        </p:nvSpPr>
        <p:spPr>
          <a:xfrm>
            <a:off x="9350478" y="1321232"/>
            <a:ext cx="530942" cy="510907"/>
          </a:xfrm>
          <a:prstGeom prst="lightningBol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BC8C7A22-F7B4-F5DB-4FD4-4E7A3B08A873}"/>
              </a:ext>
            </a:extLst>
          </p:cNvPr>
          <p:cNvSpPr txBox="1"/>
          <p:nvPr/>
        </p:nvSpPr>
        <p:spPr>
          <a:xfrm>
            <a:off x="252919" y="6187012"/>
            <a:ext cx="11088591" cy="600164"/>
          </a:xfrm>
          <a:prstGeom prst="rect">
            <a:avLst/>
          </a:prstGeom>
          <a:noFill/>
        </p:spPr>
        <p:txBody>
          <a:bodyPr wrap="square" rtlCol="0">
            <a:spAutoFit/>
          </a:bodyPr>
          <a:lstStyle/>
          <a:p>
            <a:r>
              <a:rPr lang="de-DE" sz="1100" b="1" dirty="0">
                <a:latin typeface="Arial" panose="020B0604020202020204" pitchFamily="34" charset="0"/>
                <a:cs typeface="Arial" panose="020B0604020202020204" pitchFamily="34" charset="0"/>
              </a:rPr>
              <a:t>Cameron, Lynne </a:t>
            </a:r>
            <a:r>
              <a:rPr lang="de-DE" sz="1100" dirty="0">
                <a:latin typeface="Arial" panose="020B0604020202020204" pitchFamily="34" charset="0"/>
                <a:cs typeface="Arial" panose="020B0604020202020204" pitchFamily="34" charset="0"/>
              </a:rPr>
              <a:t>(2001): Teaching </a:t>
            </a:r>
            <a:r>
              <a:rPr lang="de-DE" sz="1100" dirty="0" err="1">
                <a:latin typeface="Arial" panose="020B0604020202020204" pitchFamily="34" charset="0"/>
                <a:cs typeface="Arial" panose="020B0604020202020204" pitchFamily="34" charset="0"/>
              </a:rPr>
              <a:t>Languages</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to</a:t>
            </a:r>
            <a:r>
              <a:rPr lang="de-DE" sz="1100" dirty="0">
                <a:latin typeface="Arial" panose="020B0604020202020204" pitchFamily="34" charset="0"/>
                <a:cs typeface="Arial" panose="020B0604020202020204" pitchFamily="34" charset="0"/>
              </a:rPr>
              <a:t> Young </a:t>
            </a:r>
            <a:r>
              <a:rPr lang="de-DE" sz="1100" dirty="0" err="1">
                <a:latin typeface="Arial" panose="020B0604020202020204" pitchFamily="34" charset="0"/>
                <a:cs typeface="Arial" panose="020B0604020202020204" pitchFamily="34" charset="0"/>
              </a:rPr>
              <a:t>Learners</a:t>
            </a:r>
            <a:r>
              <a:rPr lang="de-DE" sz="1100" dirty="0">
                <a:latin typeface="Arial" panose="020B0604020202020204" pitchFamily="34" charset="0"/>
                <a:cs typeface="Arial" panose="020B0604020202020204" pitchFamily="34" charset="0"/>
              </a:rPr>
              <a:t>. Cambridge: Cambridge University Press, p. 159- 166. </a:t>
            </a:r>
          </a:p>
          <a:p>
            <a:r>
              <a:rPr lang="de-DE" sz="1100" b="1" dirty="0" err="1">
                <a:latin typeface="Arial" panose="020B0604020202020204" pitchFamily="34" charset="0"/>
                <a:cs typeface="Arial" panose="020B0604020202020204" pitchFamily="34" charset="0"/>
              </a:rPr>
              <a:t>Cremin</a:t>
            </a:r>
            <a:r>
              <a:rPr lang="de-DE" sz="1100" b="1" dirty="0">
                <a:latin typeface="Arial" panose="020B0604020202020204" pitchFamily="34" charset="0"/>
                <a:cs typeface="Arial" panose="020B0604020202020204" pitchFamily="34" charset="0"/>
              </a:rPr>
              <a:t>, Teresa </a:t>
            </a:r>
            <a:r>
              <a:rPr lang="de-DE" sz="1100" dirty="0">
                <a:latin typeface="Arial" panose="020B0604020202020204" pitchFamily="34" charset="0"/>
                <a:cs typeface="Arial" panose="020B0604020202020204" pitchFamily="34" charset="0"/>
              </a:rPr>
              <a:t>(2021). In: </a:t>
            </a:r>
            <a:r>
              <a:rPr lang="de-DE" sz="1100" dirty="0" err="1">
                <a:latin typeface="Arial" panose="020B0604020202020204" pitchFamily="34" charset="0"/>
                <a:cs typeface="Arial" panose="020B0604020202020204" pitchFamily="34" charset="0"/>
              </a:rPr>
              <a:t>Schatt</a:t>
            </a:r>
            <a:r>
              <a:rPr lang="de-DE" sz="1100" dirty="0">
                <a:latin typeface="Arial" panose="020B0604020202020204" pitchFamily="34" charset="0"/>
                <a:cs typeface="Arial" panose="020B0604020202020204" pitchFamily="34" charset="0"/>
              </a:rPr>
              <a:t>, Donna/Ryan, Patrick (Hrsg.): Story Listening and Experience in Early </a:t>
            </a:r>
            <a:r>
              <a:rPr lang="de-DE" sz="1100" dirty="0" err="1">
                <a:latin typeface="Arial" panose="020B0604020202020204" pitchFamily="34" charset="0"/>
                <a:cs typeface="Arial" panose="020B0604020202020204" pitchFamily="34" charset="0"/>
              </a:rPr>
              <a:t>Childhood</a:t>
            </a:r>
            <a:r>
              <a:rPr lang="de-DE" sz="1100" dirty="0">
                <a:latin typeface="Arial" panose="020B0604020202020204" pitchFamily="34" charset="0"/>
                <a:cs typeface="Arial" panose="020B0604020202020204" pitchFamily="34" charset="0"/>
              </a:rPr>
              <a:t>. Cham in </a:t>
            </a:r>
            <a:r>
              <a:rPr lang="de-DE" sz="1100" dirty="0" err="1">
                <a:latin typeface="Arial" panose="020B0604020202020204" pitchFamily="34" charset="0"/>
                <a:cs typeface="Arial" panose="020B0604020202020204" pitchFamily="34" charset="0"/>
              </a:rPr>
              <a:t>Switzerland</a:t>
            </a:r>
            <a:r>
              <a:rPr lang="de-DE" sz="1100" dirty="0">
                <a:latin typeface="Arial" panose="020B0604020202020204" pitchFamily="34" charset="0"/>
                <a:cs typeface="Arial" panose="020B0604020202020204" pitchFamily="34" charset="0"/>
              </a:rPr>
              <a:t>: Palgrave Macmillan, p.12-13.</a:t>
            </a:r>
          </a:p>
          <a:p>
            <a:r>
              <a:rPr lang="de-DE" sz="1100" b="1" dirty="0">
                <a:latin typeface="Arial" panose="020B0604020202020204" pitchFamily="34" charset="0"/>
                <a:cs typeface="Arial" panose="020B0604020202020204" pitchFamily="34" charset="0"/>
              </a:rPr>
              <a:t>Möslein-</a:t>
            </a:r>
            <a:r>
              <a:rPr lang="de-DE" sz="1100" b="1" dirty="0" err="1">
                <a:latin typeface="Arial" panose="020B0604020202020204" pitchFamily="34" charset="0"/>
                <a:cs typeface="Arial" panose="020B0604020202020204" pitchFamily="34" charset="0"/>
              </a:rPr>
              <a:t>Tröppner</a:t>
            </a:r>
            <a:r>
              <a:rPr lang="de-DE" sz="1100" b="1" dirty="0">
                <a:latin typeface="Arial" panose="020B0604020202020204" pitchFamily="34" charset="0"/>
                <a:cs typeface="Arial" panose="020B0604020202020204" pitchFamily="34" charset="0"/>
              </a:rPr>
              <a:t>, Bodo/Bernhard, Willi </a:t>
            </a:r>
            <a:r>
              <a:rPr lang="de-DE" sz="1100" dirty="0">
                <a:latin typeface="Arial" panose="020B0604020202020204" pitchFamily="34" charset="0"/>
                <a:cs typeface="Arial" panose="020B0604020202020204" pitchFamily="34" charset="0"/>
              </a:rPr>
              <a:t>(2021): Digital Learning. Was es ist und wie es praktisch gestaltet werden kann. Wiesbaden: Springer Gabler, p. 88. </a:t>
            </a:r>
          </a:p>
        </p:txBody>
      </p:sp>
      <p:pic>
        <p:nvPicPr>
          <p:cNvPr id="5" name="pros and cons storytelling">
            <a:hlinkClick r:id="" action="ppaction://media"/>
            <a:extLst>
              <a:ext uri="{FF2B5EF4-FFF2-40B4-BE49-F238E27FC236}">
                <a16:creationId xmlns:a16="http://schemas.microsoft.com/office/drawing/2014/main" id="{068738F1-330C-0F21-6FE0-99DDCCE8AD4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36710" y="246738"/>
            <a:ext cx="609600" cy="609600"/>
          </a:xfrm>
          <a:prstGeom prst="rect">
            <a:avLst/>
          </a:prstGeom>
        </p:spPr>
      </p:pic>
      <p:pic>
        <p:nvPicPr>
          <p:cNvPr id="10" name="Grafik 9">
            <a:extLst>
              <a:ext uri="{FF2B5EF4-FFF2-40B4-BE49-F238E27FC236}">
                <a16:creationId xmlns:a16="http://schemas.microsoft.com/office/drawing/2014/main" id="{9D944B15-7A07-7DB0-8731-CE0807999CD0}"/>
              </a:ext>
            </a:extLst>
          </p:cNvPr>
          <p:cNvPicPr>
            <a:picLocks noChangeAspect="1"/>
          </p:cNvPicPr>
          <p:nvPr/>
        </p:nvPicPr>
        <p:blipFill>
          <a:blip r:embed="rId5"/>
          <a:stretch>
            <a:fillRect/>
          </a:stretch>
        </p:blipFill>
        <p:spPr>
          <a:xfrm>
            <a:off x="10869053" y="6128751"/>
            <a:ext cx="1322947" cy="658425"/>
          </a:xfrm>
          <a:prstGeom prst="rect">
            <a:avLst/>
          </a:prstGeom>
        </p:spPr>
      </p:pic>
    </p:spTree>
    <p:extLst>
      <p:ext uri="{BB962C8B-B14F-4D97-AF65-F5344CB8AC3E}">
        <p14:creationId xmlns:p14="http://schemas.microsoft.com/office/powerpoint/2010/main" val="84080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0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6D62E-CA92-2B01-4274-0271F5AD5F6D}"/>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Digital</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Storytelling</a:t>
            </a:r>
          </a:p>
        </p:txBody>
      </p:sp>
      <p:sp>
        <p:nvSpPr>
          <p:cNvPr id="3" name="Inhaltsplatzhalter 2">
            <a:extLst>
              <a:ext uri="{FF2B5EF4-FFF2-40B4-BE49-F238E27FC236}">
                <a16:creationId xmlns:a16="http://schemas.microsoft.com/office/drawing/2014/main" id="{6B69CD42-2457-17C9-9FAA-9524F8773A33}"/>
              </a:ext>
            </a:extLst>
          </p:cNvPr>
          <p:cNvSpPr>
            <a:spLocks noGrp="1"/>
          </p:cNvSpPr>
          <p:nvPr>
            <p:ph idx="1"/>
          </p:nvPr>
        </p:nvSpPr>
        <p:spPr>
          <a:xfrm>
            <a:off x="3839772" y="542603"/>
            <a:ext cx="7315200" cy="581234"/>
          </a:xfrm>
        </p:spPr>
        <p:txBody>
          <a:bodyPr>
            <a:normAutofit/>
          </a:bodyPr>
          <a:lstStyle/>
          <a:p>
            <a:pPr marL="0" indent="0">
              <a:buNone/>
            </a:pPr>
            <a:r>
              <a:rPr lang="de-DE" b="1" dirty="0">
                <a:latin typeface="Arial" panose="020B0604020202020204" pitchFamily="34" charset="0"/>
                <a:cs typeface="Arial" panose="020B0604020202020204" pitchFamily="34" charset="0"/>
              </a:rPr>
              <a:t>1.4 </a:t>
            </a:r>
            <a:r>
              <a:rPr lang="en-US" b="1" dirty="0">
                <a:latin typeface="Arial" panose="020B0604020202020204" pitchFamily="34" charset="0"/>
                <a:cs typeface="Arial" panose="020B0604020202020204" pitchFamily="34" charset="0"/>
              </a:rPr>
              <a:t>Development of storytelling to digital storytelling</a:t>
            </a:r>
            <a:endParaRPr lang="de-DE" b="1"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id="{D2EB6A04-4510-215B-D70F-90EDD7386DEC}"/>
              </a:ext>
            </a:extLst>
          </p:cNvPr>
          <p:cNvPicPr>
            <a:picLocks noChangeAspect="1"/>
          </p:cNvPicPr>
          <p:nvPr/>
        </p:nvPicPr>
        <p:blipFill>
          <a:blip r:embed="rId4"/>
          <a:stretch>
            <a:fillRect/>
          </a:stretch>
        </p:blipFill>
        <p:spPr>
          <a:xfrm>
            <a:off x="3560508" y="1123837"/>
            <a:ext cx="2220940" cy="1250653"/>
          </a:xfrm>
          <a:prstGeom prst="rect">
            <a:avLst/>
          </a:prstGeom>
        </p:spPr>
      </p:pic>
      <p:sp>
        <p:nvSpPr>
          <p:cNvPr id="5" name="Textfeld 4">
            <a:extLst>
              <a:ext uri="{FF2B5EF4-FFF2-40B4-BE49-F238E27FC236}">
                <a16:creationId xmlns:a16="http://schemas.microsoft.com/office/drawing/2014/main" id="{FBC63BB5-A312-0E3C-4CE1-E29F201207A2}"/>
              </a:ext>
            </a:extLst>
          </p:cNvPr>
          <p:cNvSpPr txBox="1"/>
          <p:nvPr/>
        </p:nvSpPr>
        <p:spPr>
          <a:xfrm>
            <a:off x="3560508" y="2424030"/>
            <a:ext cx="2613798" cy="646331"/>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https://lectera.com/info/storage/img/20210805/6682cfaa3777873242ad_808xFull.jpg</a:t>
            </a:r>
            <a:r>
              <a:rPr lang="de-DE" sz="1200" dirty="0">
                <a:latin typeface="Arial" panose="020B0604020202020204" pitchFamily="34" charset="0"/>
                <a:cs typeface="Arial" panose="020B0604020202020204" pitchFamily="34" charset="0"/>
              </a:rPr>
              <a:t> (09.08.2024)</a:t>
            </a:r>
          </a:p>
        </p:txBody>
      </p:sp>
      <p:sp>
        <p:nvSpPr>
          <p:cNvPr id="6" name="Pfeil: nach unten 5">
            <a:extLst>
              <a:ext uri="{FF2B5EF4-FFF2-40B4-BE49-F238E27FC236}">
                <a16:creationId xmlns:a16="http://schemas.microsoft.com/office/drawing/2014/main" id="{80F58E51-42DB-DB2C-F142-9A5040463F02}"/>
              </a:ext>
            </a:extLst>
          </p:cNvPr>
          <p:cNvSpPr/>
          <p:nvPr/>
        </p:nvSpPr>
        <p:spPr>
          <a:xfrm>
            <a:off x="4376011" y="3129947"/>
            <a:ext cx="579447" cy="569396"/>
          </a:xfrm>
          <a:prstGeom prst="downArrow">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81D30CF9-E749-E282-E821-BDD14910D72B}"/>
              </a:ext>
            </a:extLst>
          </p:cNvPr>
          <p:cNvPicPr>
            <a:picLocks noChangeAspect="1"/>
          </p:cNvPicPr>
          <p:nvPr/>
        </p:nvPicPr>
        <p:blipFill>
          <a:blip r:embed="rId6"/>
          <a:stretch>
            <a:fillRect/>
          </a:stretch>
        </p:blipFill>
        <p:spPr>
          <a:xfrm>
            <a:off x="3628731" y="3822566"/>
            <a:ext cx="2299188" cy="1477150"/>
          </a:xfrm>
          <a:prstGeom prst="rect">
            <a:avLst/>
          </a:prstGeom>
        </p:spPr>
      </p:pic>
      <p:sp>
        <p:nvSpPr>
          <p:cNvPr id="8" name="Textfeld 7">
            <a:extLst>
              <a:ext uri="{FF2B5EF4-FFF2-40B4-BE49-F238E27FC236}">
                <a16:creationId xmlns:a16="http://schemas.microsoft.com/office/drawing/2014/main" id="{91AACBA9-3D39-5D64-98B9-92E97B6B9F12}"/>
              </a:ext>
            </a:extLst>
          </p:cNvPr>
          <p:cNvSpPr txBox="1"/>
          <p:nvPr/>
        </p:nvSpPr>
        <p:spPr>
          <a:xfrm>
            <a:off x="3593385" y="5299716"/>
            <a:ext cx="2334534" cy="646331"/>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https://miro.medium.com/v2/resize:fit:730/1*DPcRHFgz_Lyusijdf8GrIQ.png</a:t>
            </a:r>
            <a:r>
              <a:rPr lang="de-DE" sz="1200" dirty="0">
                <a:latin typeface="Arial" panose="020B0604020202020204" pitchFamily="34" charset="0"/>
                <a:cs typeface="Arial" panose="020B0604020202020204" pitchFamily="34" charset="0"/>
              </a:rPr>
              <a:t> (09.08.2024)</a:t>
            </a:r>
          </a:p>
        </p:txBody>
      </p:sp>
      <p:sp>
        <p:nvSpPr>
          <p:cNvPr id="9" name="Scrollen: vertikal 8">
            <a:extLst>
              <a:ext uri="{FF2B5EF4-FFF2-40B4-BE49-F238E27FC236}">
                <a16:creationId xmlns:a16="http://schemas.microsoft.com/office/drawing/2014/main" id="{58844D79-DCB2-02C6-25B6-98D2BF14F25D}"/>
              </a:ext>
            </a:extLst>
          </p:cNvPr>
          <p:cNvSpPr/>
          <p:nvPr/>
        </p:nvSpPr>
        <p:spPr>
          <a:xfrm>
            <a:off x="6320904" y="1350955"/>
            <a:ext cx="5359820" cy="4595092"/>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04B89BE2-30D2-96DE-BE4D-3C80A6CEFB26}"/>
              </a:ext>
            </a:extLst>
          </p:cNvPr>
          <p:cNvSpPr txBox="1"/>
          <p:nvPr/>
        </p:nvSpPr>
        <p:spPr>
          <a:xfrm>
            <a:off x="6957058" y="2184671"/>
            <a:ext cx="4045238" cy="3724096"/>
          </a:xfrm>
          <a:prstGeom prst="rect">
            <a:avLst/>
          </a:prstGeom>
          <a:noFill/>
        </p:spPr>
        <p:txBody>
          <a:bodyPr wrap="square" rtlCol="0">
            <a:spAutoFit/>
          </a:bodyPr>
          <a:lstStyle/>
          <a:p>
            <a:r>
              <a:rPr lang="de-DE" sz="2000" b="1" dirty="0">
                <a:latin typeface="Arial" panose="020B0604020202020204" pitchFamily="34" charset="0"/>
                <a:cs typeface="Arial" panose="020B0604020202020204" pitchFamily="34" charset="0"/>
              </a:rPr>
              <a:t>Digital Storytelling</a:t>
            </a:r>
            <a:r>
              <a:rPr lang="de-DE" sz="2000"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use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of</a:t>
            </a:r>
            <a:r>
              <a:rPr lang="de-DE" dirty="0">
                <a:latin typeface="Arial" panose="020B0604020202020204" pitchFamily="34" charset="0"/>
                <a:cs typeface="Arial" panose="020B0604020202020204" pitchFamily="34" charset="0"/>
              </a:rPr>
              <a:t> digital (</a:t>
            </a:r>
            <a:r>
              <a:rPr lang="de-DE" dirty="0" err="1">
                <a:latin typeface="Arial" panose="020B0604020202020204" pitchFamily="34" charset="0"/>
                <a:cs typeface="Arial" panose="020B0604020202020204" pitchFamily="34" charset="0"/>
              </a:rPr>
              <a:t>or</a:t>
            </a:r>
            <a:r>
              <a:rPr lang="de-DE" dirty="0">
                <a:latin typeface="Arial" panose="020B0604020202020204" pitchFamily="34" charset="0"/>
                <a:cs typeface="Arial" panose="020B0604020202020204" pitchFamily="34" charset="0"/>
              </a:rPr>
              <a:t> computer-</a:t>
            </a:r>
            <a:r>
              <a:rPr lang="de-DE" dirty="0" err="1">
                <a:latin typeface="Arial" panose="020B0604020202020204" pitchFamily="34" charset="0"/>
                <a:cs typeface="Arial" panose="020B0604020202020204" pitchFamily="34" charset="0"/>
              </a:rPr>
              <a:t>based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tools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for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telling</a:t>
            </a:r>
            <a:r>
              <a:rPr lang="de-DE" dirty="0">
                <a:latin typeface="Arial" panose="020B0604020202020204" pitchFamily="34" charset="0"/>
                <a:cs typeface="Arial" panose="020B0604020202020204" pitchFamily="34" charset="0"/>
              </a:rPr>
              <a:t> a </a:t>
            </a:r>
            <a:r>
              <a:rPr lang="de-DE" dirty="0" err="1">
                <a:latin typeface="Arial" panose="020B0604020202020204" pitchFamily="34" charset="0"/>
                <a:cs typeface="Arial" panose="020B0604020202020204" pitchFamily="34" charset="0"/>
              </a:rPr>
              <a:t>story</a:t>
            </a:r>
            <a:r>
              <a:rPr lang="de-DE" dirty="0">
                <a:latin typeface="Arial" panose="020B0604020202020204" pitchFamily="34" charset="0"/>
                <a:cs typeface="Arial" panose="020B0604020202020204" pitchFamily="34" charset="0"/>
              </a:rPr>
              <a:t> (Bündgens-Kosten, 2021)</a:t>
            </a: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students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practise</a:t>
            </a:r>
            <a:r>
              <a:rPr lang="de-DE" dirty="0">
                <a:latin typeface="Arial" panose="020B0604020202020204" pitchFamily="34" charset="0"/>
                <a:cs typeface="Arial" panose="020B0604020202020204" pitchFamily="34" charset="0"/>
              </a:rPr>
              <a:t> and </a:t>
            </a:r>
            <a:r>
              <a:rPr lang="de-DE" dirty="0" err="1">
                <a:latin typeface="Arial" panose="020B0604020202020204" pitchFamily="34" charset="0"/>
                <a:cs typeface="Arial" panose="020B0604020202020204" pitchFamily="34" charset="0"/>
              </a:rPr>
              <a:t>use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target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language</a:t>
            </a:r>
            <a:r>
              <a:rPr lang="de-DE"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Bündgens-Kosten</a:t>
            </a:r>
            <a:r>
              <a:rPr lang="en-US" dirty="0">
                <a:latin typeface="Arial" panose="020B0604020202020204" pitchFamily="34" charset="0"/>
                <a:cs typeface="Arial" panose="020B0604020202020204" pitchFamily="34" charset="0"/>
              </a:rPr>
              <a:t>, 2021)</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two possibilities: teacher prepares a digital storytelling lesson or the students produce a storytelling lesson product (</a:t>
            </a:r>
            <a:r>
              <a:rPr lang="en-US" dirty="0" err="1">
                <a:latin typeface="Arial" panose="020B0604020202020204" pitchFamily="34" charset="0"/>
                <a:cs typeface="Arial" panose="020B0604020202020204" pitchFamily="34" charset="0"/>
              </a:rPr>
              <a:t>Möslein-Tröppner</a:t>
            </a:r>
            <a:r>
              <a:rPr lang="en-US" dirty="0">
                <a:latin typeface="Arial" panose="020B0604020202020204" pitchFamily="34" charset="0"/>
                <a:cs typeface="Arial" panose="020B0604020202020204" pitchFamily="34" charset="0"/>
              </a:rPr>
              <a:t>/Bernhard, 2021)</a:t>
            </a:r>
          </a:p>
          <a:p>
            <a:pPr marL="285750" indent="-285750">
              <a:buFont typeface="Arial" panose="020B0604020202020204" pitchFamily="34" charset="0"/>
              <a:buChar char="•"/>
            </a:pPr>
            <a:endParaRPr lang="de-DE" dirty="0"/>
          </a:p>
        </p:txBody>
      </p:sp>
      <p:sp>
        <p:nvSpPr>
          <p:cNvPr id="12" name="Textfeld 11">
            <a:extLst>
              <a:ext uri="{FF2B5EF4-FFF2-40B4-BE49-F238E27FC236}">
                <a16:creationId xmlns:a16="http://schemas.microsoft.com/office/drawing/2014/main" id="{7A02869C-C375-8679-4762-7A3A55FC2A93}"/>
              </a:ext>
            </a:extLst>
          </p:cNvPr>
          <p:cNvSpPr txBox="1"/>
          <p:nvPr/>
        </p:nvSpPr>
        <p:spPr>
          <a:xfrm>
            <a:off x="194553" y="6137752"/>
            <a:ext cx="11029597" cy="646331"/>
          </a:xfrm>
          <a:prstGeom prst="rect">
            <a:avLst/>
          </a:prstGeom>
          <a:noFill/>
        </p:spPr>
        <p:txBody>
          <a:bodyPr wrap="square" rtlCol="0">
            <a:spAutoFit/>
          </a:bodyPr>
          <a:lstStyle/>
          <a:p>
            <a:r>
              <a:rPr lang="de-DE" sz="1200" b="1" dirty="0">
                <a:latin typeface="Arial" panose="020B0604020202020204" pitchFamily="34" charset="0"/>
                <a:cs typeface="Arial" panose="020B0604020202020204" pitchFamily="34" charset="0"/>
              </a:rPr>
              <a:t>Bündgens-Kosten</a:t>
            </a:r>
            <a:r>
              <a:rPr lang="de-DE" sz="1200" dirty="0">
                <a:latin typeface="Arial" panose="020B0604020202020204" pitchFamily="34" charset="0"/>
                <a:cs typeface="Arial" panose="020B0604020202020204" pitchFamily="34" charset="0"/>
              </a:rPr>
              <a:t> (2021). In: </a:t>
            </a:r>
            <a:r>
              <a:rPr lang="de-DE" sz="1200" dirty="0" err="1">
                <a:latin typeface="Arial" panose="020B0604020202020204" pitchFamily="34" charset="0"/>
                <a:cs typeface="Arial" panose="020B0604020202020204" pitchFamily="34" charset="0"/>
              </a:rPr>
              <a:t>Beaven</a:t>
            </a:r>
            <a:r>
              <a:rPr lang="de-DE" sz="1200" dirty="0">
                <a:latin typeface="Arial" panose="020B0604020202020204" pitchFamily="34" charset="0"/>
                <a:cs typeface="Arial" panose="020B0604020202020204" pitchFamily="34" charset="0"/>
              </a:rPr>
              <a:t>, Tita/Rosell-Aguilar, Fernando (Hrsg.): Innovative </a:t>
            </a:r>
            <a:r>
              <a:rPr lang="de-DE" sz="1200" dirty="0" err="1">
                <a:latin typeface="Arial" panose="020B0604020202020204" pitchFamily="34" charset="0"/>
                <a:cs typeface="Arial" panose="020B0604020202020204" pitchFamily="34" charset="0"/>
              </a:rPr>
              <a:t>language</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pedagogy</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report</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Published</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by</a:t>
            </a:r>
            <a:r>
              <a:rPr lang="de-DE" sz="1200" dirty="0">
                <a:latin typeface="Arial" panose="020B0604020202020204" pitchFamily="34" charset="0"/>
                <a:cs typeface="Arial" panose="020B0604020202020204" pitchFamily="34" charset="0"/>
              </a:rPr>
              <a:t> Research-publishing.net, p. 103-106. </a:t>
            </a:r>
          </a:p>
          <a:p>
            <a:r>
              <a:rPr lang="de-DE" sz="1200" b="1" dirty="0">
                <a:latin typeface="Arial" panose="020B0604020202020204" pitchFamily="34" charset="0"/>
                <a:cs typeface="Arial" panose="020B0604020202020204" pitchFamily="34" charset="0"/>
              </a:rPr>
              <a:t>Möslein-</a:t>
            </a:r>
            <a:r>
              <a:rPr lang="de-DE" sz="1200" b="1" dirty="0" err="1">
                <a:latin typeface="Arial" panose="020B0604020202020204" pitchFamily="34" charset="0"/>
                <a:cs typeface="Arial" panose="020B0604020202020204" pitchFamily="34" charset="0"/>
              </a:rPr>
              <a:t>Tröppner</a:t>
            </a:r>
            <a:r>
              <a:rPr lang="de-DE" sz="1200" b="1" dirty="0">
                <a:latin typeface="Arial" panose="020B0604020202020204" pitchFamily="34" charset="0"/>
                <a:cs typeface="Arial" panose="020B0604020202020204" pitchFamily="34" charset="0"/>
              </a:rPr>
              <a:t>, Bodo/Bernhard, Willi </a:t>
            </a:r>
            <a:r>
              <a:rPr lang="de-DE" sz="1200" dirty="0">
                <a:latin typeface="Arial" panose="020B0604020202020204" pitchFamily="34" charset="0"/>
                <a:cs typeface="Arial" panose="020B0604020202020204" pitchFamily="34" charset="0"/>
              </a:rPr>
              <a:t>(2021): Digital Learning. Was es ist und wie es praktisch gestaltet werden kann. Wiesbaden: Springer, p. 89f. </a:t>
            </a:r>
          </a:p>
        </p:txBody>
      </p:sp>
      <p:pic>
        <p:nvPicPr>
          <p:cNvPr id="11" name="development storytelling to digital storytelling">
            <a:hlinkClick r:id="" action="ppaction://media"/>
            <a:extLst>
              <a:ext uri="{FF2B5EF4-FFF2-40B4-BE49-F238E27FC236}">
                <a16:creationId xmlns:a16="http://schemas.microsoft.com/office/drawing/2014/main" id="{CFEB367D-41FD-2D0A-C383-E94A72825C6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46543" y="302353"/>
            <a:ext cx="609600" cy="609600"/>
          </a:xfrm>
          <a:prstGeom prst="rect">
            <a:avLst/>
          </a:prstGeom>
        </p:spPr>
      </p:pic>
      <p:pic>
        <p:nvPicPr>
          <p:cNvPr id="14" name="Grafik 13">
            <a:extLst>
              <a:ext uri="{FF2B5EF4-FFF2-40B4-BE49-F238E27FC236}">
                <a16:creationId xmlns:a16="http://schemas.microsoft.com/office/drawing/2014/main" id="{93676858-A26B-1CAF-67D3-79F9F694A5BE}"/>
              </a:ext>
            </a:extLst>
          </p:cNvPr>
          <p:cNvPicPr>
            <a:picLocks noChangeAspect="1"/>
          </p:cNvPicPr>
          <p:nvPr/>
        </p:nvPicPr>
        <p:blipFill>
          <a:blip r:embed="rId9"/>
          <a:stretch>
            <a:fillRect/>
          </a:stretch>
        </p:blipFill>
        <p:spPr>
          <a:xfrm>
            <a:off x="10869053" y="6150426"/>
            <a:ext cx="1322947" cy="658425"/>
          </a:xfrm>
          <a:prstGeom prst="rect">
            <a:avLst/>
          </a:prstGeom>
        </p:spPr>
      </p:pic>
    </p:spTree>
    <p:extLst>
      <p:ext uri="{BB962C8B-B14F-4D97-AF65-F5344CB8AC3E}">
        <p14:creationId xmlns:p14="http://schemas.microsoft.com/office/powerpoint/2010/main" val="3789412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142"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6D62E-CA92-2B01-4274-0271F5AD5F6D}"/>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Digital</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Storytelling</a:t>
            </a:r>
          </a:p>
        </p:txBody>
      </p:sp>
      <p:sp>
        <p:nvSpPr>
          <p:cNvPr id="3" name="Inhaltsplatzhalter 2">
            <a:extLst>
              <a:ext uri="{FF2B5EF4-FFF2-40B4-BE49-F238E27FC236}">
                <a16:creationId xmlns:a16="http://schemas.microsoft.com/office/drawing/2014/main" id="{6B69CD42-2457-17C9-9FAA-9524F8773A33}"/>
              </a:ext>
            </a:extLst>
          </p:cNvPr>
          <p:cNvSpPr>
            <a:spLocks noGrp="1"/>
          </p:cNvSpPr>
          <p:nvPr>
            <p:ph idx="1"/>
          </p:nvPr>
        </p:nvSpPr>
        <p:spPr>
          <a:xfrm>
            <a:off x="3770165" y="406418"/>
            <a:ext cx="7315200" cy="1421892"/>
          </a:xfrm>
        </p:spPr>
        <p:txBody>
          <a:bodyPr>
            <a:normAutofit/>
          </a:bodyPr>
          <a:lstStyle/>
          <a:p>
            <a:pPr marL="0" indent="0">
              <a:buNone/>
            </a:pPr>
            <a:r>
              <a:rPr lang="de-DE" sz="1800" b="1" dirty="0">
                <a:latin typeface="Arial" panose="020B0604020202020204" pitchFamily="34" charset="0"/>
                <a:cs typeface="Arial" panose="020B0604020202020204" pitchFamily="34" charset="0"/>
              </a:rPr>
              <a:t>1.5 </a:t>
            </a:r>
            <a:r>
              <a:rPr lang="en-US" sz="1800" b="1" dirty="0">
                <a:latin typeface="Arial" panose="020B0604020202020204" pitchFamily="34" charset="0"/>
                <a:cs typeface="Arial" panose="020B0604020202020204" pitchFamily="34" charset="0"/>
              </a:rPr>
              <a:t>Importance of reading and listening comprehension in digital storytelling lessons</a:t>
            </a:r>
            <a:endParaRPr lang="de-DE" sz="1800" b="1"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id="{C075A124-7F8E-3E48-0769-8A46875F43C0}"/>
              </a:ext>
            </a:extLst>
          </p:cNvPr>
          <p:cNvPicPr>
            <a:picLocks noChangeAspect="1"/>
          </p:cNvPicPr>
          <p:nvPr/>
        </p:nvPicPr>
        <p:blipFill>
          <a:blip r:embed="rId4"/>
          <a:stretch>
            <a:fillRect/>
          </a:stretch>
        </p:blipFill>
        <p:spPr>
          <a:xfrm>
            <a:off x="3537656" y="1607891"/>
            <a:ext cx="4285859" cy="4176122"/>
          </a:xfrm>
          <a:prstGeom prst="rect">
            <a:avLst/>
          </a:prstGeom>
        </p:spPr>
      </p:pic>
      <p:pic>
        <p:nvPicPr>
          <p:cNvPr id="5" name="Grafik 4">
            <a:extLst>
              <a:ext uri="{FF2B5EF4-FFF2-40B4-BE49-F238E27FC236}">
                <a16:creationId xmlns:a16="http://schemas.microsoft.com/office/drawing/2014/main" id="{1351A559-858E-4D21-75E1-8EC4BB259726}"/>
              </a:ext>
            </a:extLst>
          </p:cNvPr>
          <p:cNvPicPr>
            <a:picLocks noChangeAspect="1"/>
          </p:cNvPicPr>
          <p:nvPr/>
        </p:nvPicPr>
        <p:blipFill>
          <a:blip r:embed="rId5"/>
          <a:stretch>
            <a:fillRect/>
          </a:stretch>
        </p:blipFill>
        <p:spPr>
          <a:xfrm>
            <a:off x="7693238" y="1548898"/>
            <a:ext cx="4048095" cy="4176122"/>
          </a:xfrm>
          <a:prstGeom prst="rect">
            <a:avLst/>
          </a:prstGeom>
        </p:spPr>
      </p:pic>
      <p:sp>
        <p:nvSpPr>
          <p:cNvPr id="6" name="Textfeld 5">
            <a:extLst>
              <a:ext uri="{FF2B5EF4-FFF2-40B4-BE49-F238E27FC236}">
                <a16:creationId xmlns:a16="http://schemas.microsoft.com/office/drawing/2014/main" id="{35332569-EC07-3765-42C8-700BB608A642}"/>
              </a:ext>
            </a:extLst>
          </p:cNvPr>
          <p:cNvSpPr txBox="1"/>
          <p:nvPr/>
        </p:nvSpPr>
        <p:spPr>
          <a:xfrm>
            <a:off x="4173794" y="2143582"/>
            <a:ext cx="3013585" cy="3231654"/>
          </a:xfrm>
          <a:prstGeom prst="rect">
            <a:avLst/>
          </a:prstGeom>
          <a:noFill/>
        </p:spPr>
        <p:txBody>
          <a:bodyPr wrap="square" rtlCol="0">
            <a:spAutoFit/>
          </a:bodyPr>
          <a:lstStyle/>
          <a:p>
            <a:r>
              <a:rPr lang="de-DE" sz="1700" b="1" dirty="0">
                <a:latin typeface="Arial" panose="020B0604020202020204" pitchFamily="34" charset="0"/>
                <a:cs typeface="Arial" panose="020B0604020202020204" pitchFamily="34" charset="0"/>
              </a:rPr>
              <a:t>Listening </a:t>
            </a:r>
            <a:r>
              <a:rPr lang="de-DE" sz="1700" b="1" dirty="0" err="1">
                <a:latin typeface="Arial" panose="020B0604020202020204" pitchFamily="34" charset="0"/>
                <a:cs typeface="Arial" panose="020B0604020202020204" pitchFamily="34" charset="0"/>
              </a:rPr>
              <a:t>Comprehension</a:t>
            </a:r>
            <a:r>
              <a:rPr lang="de-DE" sz="1700" b="1"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1700" dirty="0">
                <a:latin typeface="Arial" panose="020B0604020202020204" pitchFamily="34" charset="0"/>
                <a:cs typeface="Arial" panose="020B0604020202020204" pitchFamily="34" charset="0"/>
              </a:rPr>
              <a:t>students acquire listening comprehension skills (</a:t>
            </a:r>
            <a:r>
              <a:rPr lang="en-US" sz="1700" dirty="0" err="1">
                <a:latin typeface="Arial" panose="020B0604020202020204" pitchFamily="34" charset="0"/>
                <a:cs typeface="Arial" panose="020B0604020202020204" pitchFamily="34" charset="0"/>
              </a:rPr>
              <a:t>Kurrat</a:t>
            </a:r>
            <a:r>
              <a:rPr lang="en-US" sz="1700" dirty="0">
                <a:latin typeface="Arial" panose="020B0604020202020204" pitchFamily="34" charset="0"/>
                <a:cs typeface="Arial" panose="020B0604020202020204" pitchFamily="34" charset="0"/>
              </a:rPr>
              <a:t>, 2012)</a:t>
            </a:r>
          </a:p>
          <a:p>
            <a:pPr marL="285750" indent="-285750">
              <a:buFont typeface="Arial" panose="020B0604020202020204" pitchFamily="34" charset="0"/>
              <a:buChar char="•"/>
            </a:pPr>
            <a:r>
              <a:rPr lang="en-US" sz="1700" dirty="0">
                <a:latin typeface="Arial" panose="020B0604020202020204" pitchFamily="34" charset="0"/>
                <a:cs typeface="Arial" panose="020B0604020202020204" pitchFamily="34" charset="0"/>
              </a:rPr>
              <a:t>use of digital tools: visualization material like multimedia, graphics, audio files, video files and Web publishing (</a:t>
            </a:r>
            <a:r>
              <a:rPr lang="de-DE" sz="1700" dirty="0">
                <a:latin typeface="Arial" panose="020B0604020202020204" pitchFamily="34" charset="0"/>
                <a:cs typeface="Arial" panose="020B0604020202020204" pitchFamily="34" charset="0"/>
              </a:rPr>
              <a:t>Bündgens-Kosten, 2021)</a:t>
            </a:r>
          </a:p>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differentiation</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Kurrat</a:t>
            </a:r>
            <a:r>
              <a:rPr lang="de-DE" sz="1700" dirty="0">
                <a:latin typeface="Arial" panose="020B0604020202020204" pitchFamily="34" charset="0"/>
                <a:cs typeface="Arial" panose="020B0604020202020204" pitchFamily="34" charset="0"/>
              </a:rPr>
              <a:t>, 2012)</a:t>
            </a:r>
          </a:p>
        </p:txBody>
      </p:sp>
      <p:sp>
        <p:nvSpPr>
          <p:cNvPr id="7" name="Textfeld 6">
            <a:extLst>
              <a:ext uri="{FF2B5EF4-FFF2-40B4-BE49-F238E27FC236}">
                <a16:creationId xmlns:a16="http://schemas.microsoft.com/office/drawing/2014/main" id="{4876BCC5-9FF9-231A-8B70-988C6E63DCAC}"/>
              </a:ext>
            </a:extLst>
          </p:cNvPr>
          <p:cNvSpPr txBox="1"/>
          <p:nvPr/>
        </p:nvSpPr>
        <p:spPr>
          <a:xfrm>
            <a:off x="8319958" y="2107721"/>
            <a:ext cx="2864510" cy="3493264"/>
          </a:xfrm>
          <a:prstGeom prst="rect">
            <a:avLst/>
          </a:prstGeom>
          <a:noFill/>
        </p:spPr>
        <p:txBody>
          <a:bodyPr wrap="square" rtlCol="0">
            <a:spAutoFit/>
          </a:bodyPr>
          <a:lstStyle/>
          <a:p>
            <a:r>
              <a:rPr lang="de-DE" sz="1700" b="1" dirty="0">
                <a:latin typeface="Arial" panose="020B0604020202020204" pitchFamily="34" charset="0"/>
                <a:cs typeface="Arial" panose="020B0604020202020204" pitchFamily="34" charset="0"/>
              </a:rPr>
              <a:t>Reading </a:t>
            </a:r>
            <a:r>
              <a:rPr lang="de-DE" sz="1700" b="1" dirty="0" err="1">
                <a:latin typeface="Arial" panose="020B0604020202020204" pitchFamily="34" charset="0"/>
                <a:cs typeface="Arial" panose="020B0604020202020204" pitchFamily="34" charset="0"/>
              </a:rPr>
              <a:t>Comprehension</a:t>
            </a:r>
            <a:r>
              <a:rPr lang="de-DE" sz="1700" b="1"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reading</a:t>
            </a:r>
            <a:r>
              <a:rPr lang="de-DE" sz="1700" dirty="0">
                <a:latin typeface="Arial" panose="020B0604020202020204" pitchFamily="34" charset="0"/>
                <a:cs typeface="Arial" panose="020B0604020202020204" pitchFamily="34" charset="0"/>
              </a:rPr>
              <a:t> and </a:t>
            </a:r>
            <a:r>
              <a:rPr lang="de-DE" sz="1700" dirty="0" err="1">
                <a:latin typeface="Arial" panose="020B0604020202020204" pitchFamily="34" charset="0"/>
                <a:cs typeface="Arial" panose="020B0604020202020204" pitchFamily="34" charset="0"/>
              </a:rPr>
              <a:t>understanding</a:t>
            </a:r>
            <a:r>
              <a:rPr lang="de-DE" sz="1700" dirty="0">
                <a:latin typeface="Arial" panose="020B0604020202020204" pitchFamily="34" charset="0"/>
                <a:cs typeface="Arial" panose="020B0604020202020204" pitchFamily="34" charset="0"/>
              </a:rPr>
              <a:t> a </a:t>
            </a:r>
            <a:r>
              <a:rPr lang="de-DE" sz="1700" dirty="0" err="1">
                <a:latin typeface="Arial" panose="020B0604020202020204" pitchFamily="34" charset="0"/>
                <a:cs typeface="Arial" panose="020B0604020202020204" pitchFamily="34" charset="0"/>
              </a:rPr>
              <a:t>text</a:t>
            </a:r>
            <a:r>
              <a:rPr lang="de-DE" sz="1700" dirty="0">
                <a:latin typeface="Arial" panose="020B0604020202020204" pitchFamily="34" charset="0"/>
                <a:cs typeface="Arial" panose="020B0604020202020204" pitchFamily="34" charset="0"/>
              </a:rPr>
              <a:t> (</a:t>
            </a:r>
            <a:r>
              <a:rPr lang="sv-SE" sz="1700" dirty="0">
                <a:latin typeface="Arial" panose="020B0604020202020204" pitchFamily="34" charset="0"/>
                <a:cs typeface="Arial" panose="020B0604020202020204" pitchFamily="34" charset="0"/>
              </a:rPr>
              <a:t>Ur, 2012)</a:t>
            </a:r>
          </a:p>
          <a:p>
            <a:pPr marL="285750" indent="-285750">
              <a:buFont typeface="Arial" panose="020B0604020202020204" pitchFamily="34" charset="0"/>
              <a:buChar char="•"/>
            </a:pPr>
            <a:r>
              <a:rPr lang="sv-SE" sz="1700" dirty="0">
                <a:latin typeface="Arial" panose="020B0604020202020204" pitchFamily="34" charset="0"/>
                <a:cs typeface="Arial" panose="020B0604020202020204" pitchFamily="34" charset="0"/>
              </a:rPr>
              <a:t>before reading texts, students need to develop listening and speaking skills (Böttger, 2020)</a:t>
            </a:r>
          </a:p>
          <a:p>
            <a:pPr marL="285750" indent="-285750">
              <a:buFont typeface="Arial" panose="020B0604020202020204" pitchFamily="34" charset="0"/>
              <a:buChar char="•"/>
            </a:pPr>
            <a:r>
              <a:rPr lang="sv-SE" sz="1700" dirty="0">
                <a:latin typeface="Arial" panose="020B0604020202020204" pitchFamily="34" charset="0"/>
                <a:cs typeface="Arial" panose="020B0604020202020204" pitchFamily="34" charset="0"/>
              </a:rPr>
              <a:t>using multimedia as helper (</a:t>
            </a:r>
            <a:r>
              <a:rPr lang="de-DE" sz="1700" dirty="0">
                <a:latin typeface="Arial" panose="020B0604020202020204" pitchFamily="34" charset="0"/>
                <a:cs typeface="Arial" panose="020B0604020202020204" pitchFamily="34" charset="0"/>
              </a:rPr>
              <a:t>Bündgens-Kosten, 2021; Böttger, 2020)</a:t>
            </a:r>
          </a:p>
        </p:txBody>
      </p:sp>
      <p:sp>
        <p:nvSpPr>
          <p:cNvPr id="9" name="Textfeld 8">
            <a:extLst>
              <a:ext uri="{FF2B5EF4-FFF2-40B4-BE49-F238E27FC236}">
                <a16:creationId xmlns:a16="http://schemas.microsoft.com/office/drawing/2014/main" id="{8FDB4F7E-364D-14DA-ECC7-866690994A68}"/>
              </a:ext>
            </a:extLst>
          </p:cNvPr>
          <p:cNvSpPr txBox="1"/>
          <p:nvPr/>
        </p:nvSpPr>
        <p:spPr>
          <a:xfrm>
            <a:off x="169619" y="6088559"/>
            <a:ext cx="11488414" cy="769441"/>
          </a:xfrm>
          <a:prstGeom prst="rect">
            <a:avLst/>
          </a:prstGeom>
          <a:noFill/>
        </p:spPr>
        <p:txBody>
          <a:bodyPr wrap="square" rtlCol="0">
            <a:spAutoFit/>
          </a:bodyPr>
          <a:lstStyle/>
          <a:p>
            <a:r>
              <a:rPr lang="de-DE" sz="1100" b="1" dirty="0">
                <a:latin typeface="Arial" panose="020B0604020202020204" pitchFamily="34" charset="0"/>
                <a:cs typeface="Arial" panose="020B0604020202020204" pitchFamily="34" charset="0"/>
              </a:rPr>
              <a:t>Böttger, Heiner </a:t>
            </a:r>
            <a:r>
              <a:rPr lang="de-DE" sz="1100" dirty="0">
                <a:latin typeface="Arial" panose="020B0604020202020204" pitchFamily="34" charset="0"/>
                <a:cs typeface="Arial" panose="020B0604020202020204" pitchFamily="34" charset="0"/>
              </a:rPr>
              <a:t>(2020): Englisch lernen in der Grundschule. Eine kindgerechte Fachdidaktik. 3., vollständig überarbeitete Auflage. Bad Heilbrunn: Julius Klinkhardt, p. 63, 64.</a:t>
            </a:r>
          </a:p>
          <a:p>
            <a:r>
              <a:rPr lang="de-DE" sz="1100" b="1" dirty="0">
                <a:latin typeface="Arial" panose="020B0604020202020204" pitchFamily="34" charset="0"/>
                <a:cs typeface="Arial" panose="020B0604020202020204" pitchFamily="34" charset="0"/>
              </a:rPr>
              <a:t>Bündgens-Kosten</a:t>
            </a:r>
            <a:r>
              <a:rPr lang="de-DE" sz="1100" dirty="0">
                <a:latin typeface="Arial" panose="020B0604020202020204" pitchFamily="34" charset="0"/>
                <a:cs typeface="Arial" panose="020B0604020202020204" pitchFamily="34" charset="0"/>
              </a:rPr>
              <a:t> (2021). In: </a:t>
            </a:r>
            <a:r>
              <a:rPr lang="de-DE" sz="1100" dirty="0" err="1">
                <a:latin typeface="Arial" panose="020B0604020202020204" pitchFamily="34" charset="0"/>
                <a:cs typeface="Arial" panose="020B0604020202020204" pitchFamily="34" charset="0"/>
              </a:rPr>
              <a:t>Beaven</a:t>
            </a:r>
            <a:r>
              <a:rPr lang="de-DE" sz="1100" dirty="0">
                <a:latin typeface="Arial" panose="020B0604020202020204" pitchFamily="34" charset="0"/>
                <a:cs typeface="Arial" panose="020B0604020202020204" pitchFamily="34" charset="0"/>
              </a:rPr>
              <a:t>, Tita/Rosell-Aguilar, Fernando (Hrsg.): Innovative </a:t>
            </a:r>
            <a:r>
              <a:rPr lang="de-DE" sz="1100" dirty="0" err="1">
                <a:latin typeface="Arial" panose="020B0604020202020204" pitchFamily="34" charset="0"/>
                <a:cs typeface="Arial" panose="020B0604020202020204" pitchFamily="34" charset="0"/>
              </a:rPr>
              <a:t>language</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pedagogy</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report</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Published</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by</a:t>
            </a:r>
            <a:r>
              <a:rPr lang="de-DE" sz="1100" dirty="0">
                <a:latin typeface="Arial" panose="020B0604020202020204" pitchFamily="34" charset="0"/>
                <a:cs typeface="Arial" panose="020B0604020202020204" pitchFamily="34" charset="0"/>
              </a:rPr>
              <a:t> Research-publishing.net, p. 103-106. </a:t>
            </a:r>
          </a:p>
          <a:p>
            <a:r>
              <a:rPr lang="de-DE" sz="1100" b="1" dirty="0" err="1">
                <a:latin typeface="Arial" panose="020B0604020202020204" pitchFamily="34" charset="0"/>
                <a:cs typeface="Arial" panose="020B0604020202020204" pitchFamily="34" charset="0"/>
              </a:rPr>
              <a:t>Kurrat</a:t>
            </a:r>
            <a:r>
              <a:rPr lang="de-DE" sz="1100" b="1" dirty="0">
                <a:latin typeface="Arial" panose="020B0604020202020204" pitchFamily="34" charset="0"/>
                <a:cs typeface="Arial" panose="020B0604020202020204" pitchFamily="34" charset="0"/>
              </a:rPr>
              <a:t>, Annika </a:t>
            </a:r>
            <a:r>
              <a:rPr lang="de-DE" sz="1100" dirty="0">
                <a:latin typeface="Arial" panose="020B0604020202020204" pitchFamily="34" charset="0"/>
                <a:cs typeface="Arial" panose="020B0604020202020204" pitchFamily="34" charset="0"/>
              </a:rPr>
              <a:t>(2012): Hör-/Sehverstehen. In: Böttger, Heiner (Hrsg.): Englisch. Didaktik für die Grundschule. Berlin: Cornelsen, p. 91, 95-96. </a:t>
            </a:r>
          </a:p>
          <a:p>
            <a:r>
              <a:rPr lang="de-DE" sz="1100" b="1" dirty="0">
                <a:latin typeface="Arial" panose="020B0604020202020204" pitchFamily="34" charset="0"/>
                <a:cs typeface="Arial" panose="020B0604020202020204" pitchFamily="34" charset="0"/>
              </a:rPr>
              <a:t>Ur, Penny </a:t>
            </a:r>
            <a:r>
              <a:rPr lang="de-DE" sz="1100" dirty="0">
                <a:latin typeface="Arial" panose="020B0604020202020204" pitchFamily="34" charset="0"/>
                <a:cs typeface="Arial" panose="020B0604020202020204" pitchFamily="34" charset="0"/>
              </a:rPr>
              <a:t>(2012): A Course in English Language Teaching. 2nd </a:t>
            </a:r>
            <a:r>
              <a:rPr lang="de-DE" sz="1100" dirty="0" err="1">
                <a:latin typeface="Arial" panose="020B0604020202020204" pitchFamily="34" charset="0"/>
                <a:cs typeface="Arial" panose="020B0604020202020204" pitchFamily="34" charset="0"/>
              </a:rPr>
              <a:t>edition</a:t>
            </a:r>
            <a:r>
              <a:rPr lang="de-DE" sz="1100" dirty="0">
                <a:latin typeface="Arial" panose="020B0604020202020204" pitchFamily="34" charset="0"/>
                <a:cs typeface="Arial" panose="020B0604020202020204" pitchFamily="34" charset="0"/>
              </a:rPr>
              <a:t>. Cambridge: Cambridge University Press, p. 102 – 103, 133. </a:t>
            </a:r>
          </a:p>
        </p:txBody>
      </p:sp>
      <p:pic>
        <p:nvPicPr>
          <p:cNvPr id="8" name="importance reading and listening in digital storytelling lessons">
            <a:hlinkClick r:id="" action="ppaction://media"/>
            <a:extLst>
              <a:ext uri="{FF2B5EF4-FFF2-40B4-BE49-F238E27FC236}">
                <a16:creationId xmlns:a16="http://schemas.microsoft.com/office/drawing/2014/main" id="{D622EAFD-0A9A-1175-7E1E-D5C20A9AD9F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87207" y="218768"/>
            <a:ext cx="609600" cy="609600"/>
          </a:xfrm>
          <a:prstGeom prst="rect">
            <a:avLst/>
          </a:prstGeom>
        </p:spPr>
      </p:pic>
      <p:pic>
        <p:nvPicPr>
          <p:cNvPr id="11" name="Grafik 10">
            <a:extLst>
              <a:ext uri="{FF2B5EF4-FFF2-40B4-BE49-F238E27FC236}">
                <a16:creationId xmlns:a16="http://schemas.microsoft.com/office/drawing/2014/main" id="{4EE26C1D-7530-B2FC-E99C-8F7244CAFE65}"/>
              </a:ext>
            </a:extLst>
          </p:cNvPr>
          <p:cNvPicPr>
            <a:picLocks noChangeAspect="1"/>
          </p:cNvPicPr>
          <p:nvPr/>
        </p:nvPicPr>
        <p:blipFill>
          <a:blip r:embed="rId7"/>
          <a:stretch>
            <a:fillRect/>
          </a:stretch>
        </p:blipFill>
        <p:spPr>
          <a:xfrm>
            <a:off x="10869053" y="6116337"/>
            <a:ext cx="1322947" cy="658425"/>
          </a:xfrm>
          <a:prstGeom prst="rect">
            <a:avLst/>
          </a:prstGeom>
        </p:spPr>
      </p:pic>
    </p:spTree>
    <p:extLst>
      <p:ext uri="{BB962C8B-B14F-4D97-AF65-F5344CB8AC3E}">
        <p14:creationId xmlns:p14="http://schemas.microsoft.com/office/powerpoint/2010/main" val="190602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8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6D62E-CA92-2B01-4274-0271F5AD5F6D}"/>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Digital</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Storytelling</a:t>
            </a:r>
          </a:p>
        </p:txBody>
      </p:sp>
      <p:sp>
        <p:nvSpPr>
          <p:cNvPr id="3" name="Inhaltsplatzhalter 2">
            <a:extLst>
              <a:ext uri="{FF2B5EF4-FFF2-40B4-BE49-F238E27FC236}">
                <a16:creationId xmlns:a16="http://schemas.microsoft.com/office/drawing/2014/main" id="{6B69CD42-2457-17C9-9FAA-9524F8773A33}"/>
              </a:ext>
            </a:extLst>
          </p:cNvPr>
          <p:cNvSpPr>
            <a:spLocks noGrp="1"/>
          </p:cNvSpPr>
          <p:nvPr>
            <p:ph idx="1"/>
          </p:nvPr>
        </p:nvSpPr>
        <p:spPr>
          <a:xfrm>
            <a:off x="3825023" y="693110"/>
            <a:ext cx="7315200" cy="861453"/>
          </a:xfrm>
        </p:spPr>
        <p:txBody>
          <a:bodyPr/>
          <a:lstStyle/>
          <a:p>
            <a:pPr marL="0" indent="0">
              <a:buNone/>
            </a:pPr>
            <a:r>
              <a:rPr lang="en-US" b="1" dirty="0">
                <a:latin typeface="Arial" panose="020B0604020202020204" pitchFamily="34" charset="0"/>
                <a:cs typeface="Arial" panose="020B0604020202020204" pitchFamily="34" charset="0"/>
              </a:rPr>
              <a:t>1.6 Pros and Cons of digital storytelling</a:t>
            </a:r>
          </a:p>
          <a:p>
            <a:pPr marL="0" indent="0">
              <a:buNone/>
            </a:pPr>
            <a:endParaRPr lang="de-DE" dirty="0"/>
          </a:p>
        </p:txBody>
      </p:sp>
      <p:graphicFrame>
        <p:nvGraphicFramePr>
          <p:cNvPr id="4" name="Tabelle 3">
            <a:extLst>
              <a:ext uri="{FF2B5EF4-FFF2-40B4-BE49-F238E27FC236}">
                <a16:creationId xmlns:a16="http://schemas.microsoft.com/office/drawing/2014/main" id="{EFA342D4-48CD-C54D-5E43-9166F2EAEC4B}"/>
              </a:ext>
            </a:extLst>
          </p:cNvPr>
          <p:cNvGraphicFramePr>
            <a:graphicFrameLocks noGrp="1"/>
          </p:cNvGraphicFramePr>
          <p:nvPr>
            <p:extLst>
              <p:ext uri="{D42A27DB-BD31-4B8C-83A1-F6EECF244321}">
                <p14:modId xmlns:p14="http://schemas.microsoft.com/office/powerpoint/2010/main" val="2574825940"/>
              </p:ext>
            </p:extLst>
          </p:nvPr>
        </p:nvGraphicFramePr>
        <p:xfrm>
          <a:off x="3684094" y="1387210"/>
          <a:ext cx="8128000" cy="3505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287103743"/>
                    </a:ext>
                  </a:extLst>
                </a:gridCol>
                <a:gridCol w="4064000">
                  <a:extLst>
                    <a:ext uri="{9D8B030D-6E8A-4147-A177-3AD203B41FA5}">
                      <a16:colId xmlns:a16="http://schemas.microsoft.com/office/drawing/2014/main" val="2125904816"/>
                    </a:ext>
                  </a:extLst>
                </a:gridCol>
              </a:tblGrid>
              <a:tr h="370840">
                <a:tc>
                  <a:txBody>
                    <a:bodyPr/>
                    <a:lstStyle/>
                    <a:p>
                      <a:r>
                        <a:rPr lang="de-DE" sz="2000" dirty="0"/>
                        <a:t>Pros</a:t>
                      </a:r>
                    </a:p>
                    <a:p>
                      <a:endParaRPr lang="de-DE" dirty="0"/>
                    </a:p>
                  </a:txBody>
                  <a:tcPr/>
                </a:tc>
                <a:tc>
                  <a:txBody>
                    <a:bodyPr/>
                    <a:lstStyle/>
                    <a:p>
                      <a:r>
                        <a:rPr lang="de-DE" sz="2000" dirty="0" err="1"/>
                        <a:t>Cons</a:t>
                      </a:r>
                      <a:endParaRPr lang="de-DE" sz="2000" dirty="0"/>
                    </a:p>
                  </a:txBody>
                  <a:tcPr/>
                </a:tc>
                <a:extLst>
                  <a:ext uri="{0D108BD9-81ED-4DB2-BD59-A6C34878D82A}">
                    <a16:rowId xmlns:a16="http://schemas.microsoft.com/office/drawing/2014/main" val="2026587757"/>
                  </a:ext>
                </a:extLst>
              </a:tr>
              <a:tr h="370840">
                <a:tc>
                  <a:txBody>
                    <a:bodyPr/>
                    <a:lstStyle/>
                    <a:p>
                      <a:pPr marL="285750" indent="-285750">
                        <a:buFont typeface="Arial" panose="020B0604020202020204" pitchFamily="34" charset="0"/>
                        <a:buChar char="•"/>
                      </a:pPr>
                      <a:r>
                        <a:rPr lang="de-DE" sz="1800" dirty="0" err="1">
                          <a:latin typeface="Arial" panose="020B0604020202020204" pitchFamily="34" charset="0"/>
                          <a:cs typeface="Arial" panose="020B0604020202020204" pitchFamily="34" charset="0"/>
                        </a:rPr>
                        <a:t>teachers</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can</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share</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their</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knowledge</a:t>
                      </a:r>
                      <a:r>
                        <a:rPr lang="de-DE" sz="1800" dirty="0">
                          <a:latin typeface="Arial" panose="020B0604020202020204" pitchFamily="34" charset="0"/>
                          <a:cs typeface="Arial" panose="020B0604020202020204" pitchFamily="34" charset="0"/>
                        </a:rPr>
                        <a:t> in memorable </a:t>
                      </a:r>
                      <a:r>
                        <a:rPr lang="de-DE" sz="1800" dirty="0" err="1">
                          <a:latin typeface="Arial" panose="020B0604020202020204" pitchFamily="34" charset="0"/>
                          <a:cs typeface="Arial" panose="020B0604020202020204" pitchFamily="34" charset="0"/>
                        </a:rPr>
                        <a:t>ways</a:t>
                      </a:r>
                      <a:r>
                        <a:rPr lang="de-DE" sz="1800" dirty="0">
                          <a:latin typeface="Arial" panose="020B0604020202020204" pitchFamily="34" charset="0"/>
                          <a:cs typeface="Arial" panose="020B0604020202020204" pitchFamily="34" charset="0"/>
                        </a:rPr>
                        <a:t> (Bündgens-Kosten, 2021)</a:t>
                      </a:r>
                    </a:p>
                    <a:p>
                      <a:pPr marL="285750" indent="-285750">
                        <a:buFont typeface="Arial" panose="020B0604020202020204" pitchFamily="34" charset="0"/>
                        <a:buChar char="•"/>
                      </a:pPr>
                      <a:r>
                        <a:rPr lang="de-DE" sz="1800" dirty="0" err="1">
                          <a:latin typeface="Arial" panose="020B0604020202020204" pitchFamily="34" charset="0"/>
                          <a:cs typeface="Arial" panose="020B0604020202020204" pitchFamily="34" charset="0"/>
                        </a:rPr>
                        <a:t>students</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develop</a:t>
                      </a:r>
                      <a:r>
                        <a:rPr lang="de-DE" sz="1800" dirty="0">
                          <a:latin typeface="Arial" panose="020B0604020202020204" pitchFamily="34" charset="0"/>
                          <a:cs typeface="Arial" panose="020B0604020202020204" pitchFamily="34" charset="0"/>
                        </a:rPr>
                        <a:t> and </a:t>
                      </a:r>
                      <a:r>
                        <a:rPr lang="de-DE" sz="1800" dirty="0" err="1">
                          <a:latin typeface="Arial" panose="020B0604020202020204" pitchFamily="34" charset="0"/>
                          <a:cs typeface="Arial" panose="020B0604020202020204" pitchFamily="34" charset="0"/>
                        </a:rPr>
                        <a:t>show</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their</a:t>
                      </a:r>
                      <a:r>
                        <a:rPr lang="de-DE" sz="1800" dirty="0">
                          <a:latin typeface="Arial" panose="020B0604020202020204" pitchFamily="34" charset="0"/>
                          <a:cs typeface="Arial" panose="020B0604020202020204" pitchFamily="34" charset="0"/>
                        </a:rPr>
                        <a:t> multimodal </a:t>
                      </a:r>
                      <a:r>
                        <a:rPr lang="de-DE" sz="1800" dirty="0" err="1">
                          <a:latin typeface="Arial" panose="020B0604020202020204" pitchFamily="34" charset="0"/>
                          <a:cs typeface="Arial" panose="020B0604020202020204" pitchFamily="34" charset="0"/>
                        </a:rPr>
                        <a:t>meaning-making</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skills</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their</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creativity</a:t>
                      </a:r>
                      <a:r>
                        <a:rPr lang="de-DE" sz="1800" dirty="0">
                          <a:latin typeface="Arial" panose="020B0604020202020204" pitchFamily="34" charset="0"/>
                          <a:cs typeface="Arial" panose="020B0604020202020204" pitchFamily="34" charset="0"/>
                        </a:rPr>
                        <a:t> and </a:t>
                      </a:r>
                      <a:r>
                        <a:rPr lang="de-DE" sz="1800" dirty="0" err="1">
                          <a:latin typeface="Arial" panose="020B0604020202020204" pitchFamily="34" charset="0"/>
                          <a:cs typeface="Arial" panose="020B0604020202020204" pitchFamily="34" charset="0"/>
                        </a:rPr>
                        <a:t>can</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inspire</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the</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others</a:t>
                      </a:r>
                      <a:r>
                        <a:rPr lang="de-DE" sz="1800" dirty="0">
                          <a:latin typeface="Arial" panose="020B0604020202020204" pitchFamily="34" charset="0"/>
                          <a:cs typeface="Arial" panose="020B0604020202020204" pitchFamily="34" charset="0"/>
                        </a:rPr>
                        <a:t> (Bündgens-Kosten, 2021)</a:t>
                      </a:r>
                    </a:p>
                    <a:p>
                      <a:pPr marL="285750" indent="-285750">
                        <a:buFont typeface="Arial" panose="020B0604020202020204" pitchFamily="34" charset="0"/>
                        <a:buChar char="•"/>
                      </a:pPr>
                      <a:r>
                        <a:rPr lang="de-DE" sz="1800" dirty="0" err="1">
                          <a:latin typeface="Arial" panose="020B0604020202020204" pitchFamily="34" charset="0"/>
                          <a:cs typeface="Arial" panose="020B0604020202020204" pitchFamily="34" charset="0"/>
                        </a:rPr>
                        <a:t>big</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market</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of</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commercial</a:t>
                      </a:r>
                      <a:r>
                        <a:rPr lang="de-DE" sz="1800" dirty="0">
                          <a:latin typeface="Arial" panose="020B0604020202020204" pitchFamily="34" charset="0"/>
                          <a:cs typeface="Arial" panose="020B0604020202020204" pitchFamily="34" charset="0"/>
                        </a:rPr>
                        <a:t> and non-commercial digital </a:t>
                      </a:r>
                      <a:r>
                        <a:rPr lang="de-DE" sz="1800" dirty="0" err="1">
                          <a:latin typeface="Arial" panose="020B0604020202020204" pitchFamily="34" charset="0"/>
                          <a:cs typeface="Arial" panose="020B0604020202020204" pitchFamily="34" charset="0"/>
                        </a:rPr>
                        <a:t>tools</a:t>
                      </a:r>
                      <a:r>
                        <a:rPr lang="de-DE" sz="1800" dirty="0">
                          <a:latin typeface="Arial" panose="020B0604020202020204" pitchFamily="34" charset="0"/>
                          <a:cs typeface="Arial" panose="020B0604020202020204" pitchFamily="34" charset="0"/>
                        </a:rPr>
                        <a:t> (Bündgens-Kosten, 2021)</a:t>
                      </a:r>
                    </a:p>
                  </a:txBody>
                  <a:tcPr/>
                </a:tc>
                <a:tc>
                  <a:txBody>
                    <a:bodyPr/>
                    <a:lstStyle/>
                    <a:p>
                      <a:pPr marL="285750" indent="-285750">
                        <a:buFont typeface="Arial" panose="020B0604020202020204" pitchFamily="34" charset="0"/>
                        <a:buChar char="•"/>
                      </a:pPr>
                      <a:r>
                        <a:rPr lang="de-DE" sz="1800" dirty="0" err="1">
                          <a:latin typeface="Arial" panose="020B0604020202020204" pitchFamily="34" charset="0"/>
                          <a:cs typeface="Arial" panose="020B0604020202020204" pitchFamily="34" charset="0"/>
                        </a:rPr>
                        <a:t>tools</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for</a:t>
                      </a:r>
                      <a:r>
                        <a:rPr lang="de-DE" sz="1800" dirty="0">
                          <a:latin typeface="Arial" panose="020B0604020202020204" pitchFamily="34" charset="0"/>
                          <a:cs typeface="Arial" panose="020B0604020202020204" pitchFamily="34" charset="0"/>
                        </a:rPr>
                        <a:t> digital </a:t>
                      </a:r>
                      <a:r>
                        <a:rPr lang="de-DE" sz="1800" dirty="0" err="1">
                          <a:latin typeface="Arial" panose="020B0604020202020204" pitchFamily="34" charset="0"/>
                          <a:cs typeface="Arial" panose="020B0604020202020204" pitchFamily="34" charset="0"/>
                        </a:rPr>
                        <a:t>storytelling</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are</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very</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complex</a:t>
                      </a:r>
                      <a:r>
                        <a:rPr lang="de-DE" sz="1800" dirty="0">
                          <a:latin typeface="Arial" panose="020B0604020202020204" pitchFamily="34" charset="0"/>
                          <a:cs typeface="Arial" panose="020B0604020202020204" pitchFamily="34" charset="0"/>
                        </a:rPr>
                        <a:t> (Bündgens-Kosten, 2021)</a:t>
                      </a:r>
                    </a:p>
                    <a:p>
                      <a:pPr marL="285750" indent="-285750">
                        <a:buFont typeface="Arial" panose="020B0604020202020204" pitchFamily="34" charset="0"/>
                        <a:buChar char="•"/>
                      </a:pPr>
                      <a:r>
                        <a:rPr lang="de-DE" sz="1800" dirty="0" err="1">
                          <a:latin typeface="Arial" panose="020B0604020202020204" pitchFamily="34" charset="0"/>
                          <a:cs typeface="Arial" panose="020B0604020202020204" pitchFamily="34" charset="0"/>
                        </a:rPr>
                        <a:t>little</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or</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no</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instruction</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of</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the</a:t>
                      </a:r>
                      <a:r>
                        <a:rPr lang="de-DE" sz="1800" dirty="0">
                          <a:latin typeface="Arial" panose="020B0604020202020204" pitchFamily="34" charset="0"/>
                          <a:cs typeface="Arial" panose="020B0604020202020204" pitchFamily="34" charset="0"/>
                        </a:rPr>
                        <a:t> digital </a:t>
                      </a:r>
                      <a:r>
                        <a:rPr lang="de-DE" sz="1800" dirty="0" err="1">
                          <a:latin typeface="Arial" panose="020B0604020202020204" pitchFamily="34" charset="0"/>
                          <a:cs typeface="Arial" panose="020B0604020202020204" pitchFamily="34" charset="0"/>
                        </a:rPr>
                        <a:t>tool</a:t>
                      </a:r>
                      <a:r>
                        <a:rPr lang="de-DE" sz="1800" dirty="0">
                          <a:latin typeface="Arial" panose="020B0604020202020204" pitchFamily="34" charset="0"/>
                          <a:cs typeface="Arial" panose="020B0604020202020204" pitchFamily="34" charset="0"/>
                        </a:rPr>
                        <a:t> </a:t>
                      </a:r>
                    </a:p>
                    <a:p>
                      <a:pPr marL="0" indent="0">
                        <a:buFont typeface="Arial" panose="020B0604020202020204" pitchFamily="34" charset="0"/>
                        <a:buNone/>
                      </a:pPr>
                      <a:r>
                        <a:rPr lang="de-DE" sz="1800" dirty="0">
                          <a:latin typeface="Arial" panose="020B0604020202020204" pitchFamily="34" charset="0"/>
                          <a:cs typeface="Arial" panose="020B0604020202020204" pitchFamily="34" charset="0"/>
                        </a:rPr>
                        <a:t>  -&gt; </a:t>
                      </a:r>
                      <a:r>
                        <a:rPr lang="de-DE" sz="1800" dirty="0" err="1">
                          <a:latin typeface="Arial" panose="020B0604020202020204" pitchFamily="34" charset="0"/>
                          <a:cs typeface="Arial" panose="020B0604020202020204" pitchFamily="34" charset="0"/>
                        </a:rPr>
                        <a:t>too</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less</a:t>
                      </a:r>
                      <a:r>
                        <a:rPr lang="de-DE" sz="1800" dirty="0">
                          <a:latin typeface="Arial" panose="020B0604020202020204" pitchFamily="34" charset="0"/>
                          <a:cs typeface="Arial" panose="020B0604020202020204" pitchFamily="34" charset="0"/>
                        </a:rPr>
                        <a:t> time </a:t>
                      </a:r>
                      <a:r>
                        <a:rPr lang="de-DE" sz="1800" dirty="0" err="1">
                          <a:latin typeface="Arial" panose="020B0604020202020204" pitchFamily="34" charset="0"/>
                          <a:cs typeface="Arial" panose="020B0604020202020204" pitchFamily="34" charset="0"/>
                        </a:rPr>
                        <a:t>for</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the</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students</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to</a:t>
                      </a:r>
                      <a:r>
                        <a:rPr lang="de-DE" sz="1800" dirty="0">
                          <a:latin typeface="Arial" panose="020B0604020202020204" pitchFamily="34" charset="0"/>
                          <a:cs typeface="Arial" panose="020B0604020202020204" pitchFamily="34" charset="0"/>
                        </a:rPr>
                        <a:t>    </a:t>
                      </a:r>
                    </a:p>
                    <a:p>
                      <a:pPr marL="0" indent="0">
                        <a:buFont typeface="Arial" panose="020B0604020202020204" pitchFamily="34" charset="0"/>
                        <a:buNone/>
                      </a:pP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create</a:t>
                      </a:r>
                      <a:r>
                        <a:rPr lang="de-DE" sz="1800" dirty="0">
                          <a:latin typeface="Arial" panose="020B0604020202020204" pitchFamily="34" charset="0"/>
                          <a:cs typeface="Arial" panose="020B0604020202020204" pitchFamily="34" charset="0"/>
                        </a:rPr>
                        <a:t> a digital </a:t>
                      </a:r>
                      <a:r>
                        <a:rPr lang="de-DE" sz="1800" dirty="0" err="1">
                          <a:latin typeface="Arial" panose="020B0604020202020204" pitchFamily="34" charset="0"/>
                          <a:cs typeface="Arial" panose="020B0604020202020204" pitchFamily="34" charset="0"/>
                        </a:rPr>
                        <a:t>story</a:t>
                      </a:r>
                      <a:r>
                        <a:rPr lang="de-DE" sz="1800" dirty="0">
                          <a:latin typeface="Arial" panose="020B0604020202020204" pitchFamily="34" charset="0"/>
                          <a:cs typeface="Arial" panose="020B0604020202020204" pitchFamily="34" charset="0"/>
                        </a:rPr>
                        <a:t> (Bündgens-</a:t>
                      </a:r>
                    </a:p>
                    <a:p>
                      <a:pPr marL="0" indent="0">
                        <a:buFont typeface="Arial" panose="020B0604020202020204" pitchFamily="34" charset="0"/>
                        <a:buNone/>
                      </a:pPr>
                      <a:r>
                        <a:rPr lang="de-DE" sz="1800" dirty="0">
                          <a:latin typeface="Arial" panose="020B0604020202020204" pitchFamily="34" charset="0"/>
                          <a:cs typeface="Arial" panose="020B0604020202020204" pitchFamily="34" charset="0"/>
                        </a:rPr>
                        <a:t>      Kosten, 2021)</a:t>
                      </a:r>
                    </a:p>
                    <a:p>
                      <a:pPr marL="285750" indent="-285750">
                        <a:buFont typeface="Arial" panose="020B0604020202020204" pitchFamily="34" charset="0"/>
                        <a:buChar char="•"/>
                      </a:pPr>
                      <a:r>
                        <a:rPr lang="de-DE" sz="1800" dirty="0">
                          <a:latin typeface="Arial" panose="020B0604020202020204" pitchFamily="34" charset="0"/>
                          <a:cs typeface="Arial" panose="020B0604020202020204" pitchFamily="34" charset="0"/>
                        </a:rPr>
                        <a:t>not all </a:t>
                      </a:r>
                      <a:r>
                        <a:rPr lang="de-DE" sz="1800" dirty="0" err="1">
                          <a:latin typeface="Arial" panose="020B0604020202020204" pitchFamily="34" charset="0"/>
                          <a:cs typeface="Arial" panose="020B0604020202020204" pitchFamily="34" charset="0"/>
                        </a:rPr>
                        <a:t>tools</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are</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suitable</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for</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the</a:t>
                      </a:r>
                      <a:r>
                        <a:rPr lang="de-DE" sz="1800" dirty="0">
                          <a:latin typeface="Arial" panose="020B0604020202020204" pitchFamily="34" charset="0"/>
                          <a:cs typeface="Arial" panose="020B0604020202020204" pitchFamily="34" charset="0"/>
                        </a:rPr>
                        <a:t> </a:t>
                      </a:r>
                      <a:r>
                        <a:rPr lang="de-DE" sz="1800" dirty="0" err="1">
                          <a:latin typeface="Arial" panose="020B0604020202020204" pitchFamily="34" charset="0"/>
                          <a:cs typeface="Arial" panose="020B0604020202020204" pitchFamily="34" charset="0"/>
                        </a:rPr>
                        <a:t>students</a:t>
                      </a:r>
                      <a:r>
                        <a:rPr lang="de-DE" sz="1800" dirty="0">
                          <a:latin typeface="Arial" panose="020B0604020202020204" pitchFamily="34" charset="0"/>
                          <a:cs typeface="Arial" panose="020B0604020202020204" pitchFamily="34" charset="0"/>
                        </a:rPr>
                        <a:t> (Bündgens-Kosten, 2021)</a:t>
                      </a:r>
                    </a:p>
                  </a:txBody>
                  <a:tcPr/>
                </a:tc>
                <a:extLst>
                  <a:ext uri="{0D108BD9-81ED-4DB2-BD59-A6C34878D82A}">
                    <a16:rowId xmlns:a16="http://schemas.microsoft.com/office/drawing/2014/main" val="2138965565"/>
                  </a:ext>
                </a:extLst>
              </a:tr>
            </a:tbl>
          </a:graphicData>
        </a:graphic>
      </p:graphicFrame>
      <p:pic>
        <p:nvPicPr>
          <p:cNvPr id="5" name="Grafik 4">
            <a:extLst>
              <a:ext uri="{FF2B5EF4-FFF2-40B4-BE49-F238E27FC236}">
                <a16:creationId xmlns:a16="http://schemas.microsoft.com/office/drawing/2014/main" id="{19ABCBF1-D750-7FFC-5A57-4B73D0D748A2}"/>
              </a:ext>
            </a:extLst>
          </p:cNvPr>
          <p:cNvPicPr>
            <a:picLocks noChangeAspect="1"/>
          </p:cNvPicPr>
          <p:nvPr/>
        </p:nvPicPr>
        <p:blipFill>
          <a:blip r:embed="rId4"/>
          <a:stretch>
            <a:fillRect/>
          </a:stretch>
        </p:blipFill>
        <p:spPr>
          <a:xfrm>
            <a:off x="5357775" y="1521327"/>
            <a:ext cx="414564" cy="408467"/>
          </a:xfrm>
          <a:prstGeom prst="rect">
            <a:avLst/>
          </a:prstGeom>
        </p:spPr>
      </p:pic>
      <p:pic>
        <p:nvPicPr>
          <p:cNvPr id="6" name="Grafik 5">
            <a:extLst>
              <a:ext uri="{FF2B5EF4-FFF2-40B4-BE49-F238E27FC236}">
                <a16:creationId xmlns:a16="http://schemas.microsoft.com/office/drawing/2014/main" id="{B123CCE7-1A7C-F6F4-18F2-213F0BF150BE}"/>
              </a:ext>
            </a:extLst>
          </p:cNvPr>
          <p:cNvPicPr>
            <a:picLocks noChangeAspect="1"/>
          </p:cNvPicPr>
          <p:nvPr/>
        </p:nvPicPr>
        <p:blipFill>
          <a:blip r:embed="rId5"/>
          <a:stretch>
            <a:fillRect/>
          </a:stretch>
        </p:blipFill>
        <p:spPr>
          <a:xfrm>
            <a:off x="9438059" y="1463409"/>
            <a:ext cx="542591" cy="524301"/>
          </a:xfrm>
          <a:prstGeom prst="rect">
            <a:avLst/>
          </a:prstGeom>
        </p:spPr>
      </p:pic>
      <p:sp>
        <p:nvSpPr>
          <p:cNvPr id="8" name="Textfeld 7">
            <a:extLst>
              <a:ext uri="{FF2B5EF4-FFF2-40B4-BE49-F238E27FC236}">
                <a16:creationId xmlns:a16="http://schemas.microsoft.com/office/drawing/2014/main" id="{1960DCCD-7439-820A-562D-D752A7E0B0E5}"/>
              </a:ext>
            </a:extLst>
          </p:cNvPr>
          <p:cNvSpPr txBox="1"/>
          <p:nvPr/>
        </p:nvSpPr>
        <p:spPr>
          <a:xfrm>
            <a:off x="95308" y="6282813"/>
            <a:ext cx="11354062" cy="276999"/>
          </a:xfrm>
          <a:prstGeom prst="rect">
            <a:avLst/>
          </a:prstGeom>
          <a:noFill/>
        </p:spPr>
        <p:txBody>
          <a:bodyPr wrap="square" rtlCol="0">
            <a:spAutoFit/>
          </a:bodyPr>
          <a:lstStyle/>
          <a:p>
            <a:r>
              <a:rPr lang="de-DE" sz="1200" b="1" dirty="0">
                <a:latin typeface="Arial" panose="020B0604020202020204" pitchFamily="34" charset="0"/>
                <a:cs typeface="Arial" panose="020B0604020202020204" pitchFamily="34" charset="0"/>
              </a:rPr>
              <a:t>Bündgens-Kosten</a:t>
            </a:r>
            <a:r>
              <a:rPr lang="de-DE" sz="1200" dirty="0"/>
              <a:t> (2021). In: </a:t>
            </a:r>
            <a:r>
              <a:rPr lang="de-DE" sz="1200" dirty="0" err="1"/>
              <a:t>Beaven</a:t>
            </a:r>
            <a:r>
              <a:rPr lang="de-DE" sz="1200" dirty="0"/>
              <a:t>, Tita/Rosell-Aguilar, Fernando (Hrsg.): Innovative </a:t>
            </a:r>
            <a:r>
              <a:rPr lang="de-DE" sz="1200" dirty="0" err="1"/>
              <a:t>language</a:t>
            </a:r>
            <a:r>
              <a:rPr lang="de-DE" sz="1200" dirty="0"/>
              <a:t> </a:t>
            </a:r>
            <a:r>
              <a:rPr lang="de-DE" sz="1200" dirty="0" err="1"/>
              <a:t>pedagogy</a:t>
            </a:r>
            <a:r>
              <a:rPr lang="de-DE" sz="1200" dirty="0"/>
              <a:t> </a:t>
            </a:r>
            <a:r>
              <a:rPr lang="de-DE" sz="1200" dirty="0" err="1"/>
              <a:t>report</a:t>
            </a:r>
            <a:r>
              <a:rPr lang="de-DE" sz="1200" dirty="0"/>
              <a:t>. </a:t>
            </a:r>
            <a:r>
              <a:rPr lang="de-DE" sz="1200" dirty="0" err="1"/>
              <a:t>Published</a:t>
            </a:r>
            <a:r>
              <a:rPr lang="de-DE" sz="1200" dirty="0"/>
              <a:t> </a:t>
            </a:r>
            <a:r>
              <a:rPr lang="de-DE" sz="1200" dirty="0" err="1"/>
              <a:t>by</a:t>
            </a:r>
            <a:r>
              <a:rPr lang="de-DE" sz="1200" dirty="0"/>
              <a:t> Research-publishing.net, p. 103-106.</a:t>
            </a:r>
          </a:p>
        </p:txBody>
      </p:sp>
      <p:pic>
        <p:nvPicPr>
          <p:cNvPr id="7" name="pros and cons digital storytelling">
            <a:hlinkClick r:id="" action="ppaction://media"/>
            <a:extLst>
              <a:ext uri="{FF2B5EF4-FFF2-40B4-BE49-F238E27FC236}">
                <a16:creationId xmlns:a16="http://schemas.microsoft.com/office/drawing/2014/main" id="{61C70881-65B5-79F1-170A-8CD86522106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40223" y="248233"/>
            <a:ext cx="609600" cy="609600"/>
          </a:xfrm>
          <a:prstGeom prst="rect">
            <a:avLst/>
          </a:prstGeom>
        </p:spPr>
      </p:pic>
      <p:pic>
        <p:nvPicPr>
          <p:cNvPr id="10" name="Grafik 9">
            <a:extLst>
              <a:ext uri="{FF2B5EF4-FFF2-40B4-BE49-F238E27FC236}">
                <a16:creationId xmlns:a16="http://schemas.microsoft.com/office/drawing/2014/main" id="{3DFF6241-838C-0A29-4C66-87075B30BF08}"/>
              </a:ext>
            </a:extLst>
          </p:cNvPr>
          <p:cNvPicPr>
            <a:picLocks noChangeAspect="1"/>
          </p:cNvPicPr>
          <p:nvPr/>
        </p:nvPicPr>
        <p:blipFill>
          <a:blip r:embed="rId7"/>
          <a:stretch>
            <a:fillRect/>
          </a:stretch>
        </p:blipFill>
        <p:spPr>
          <a:xfrm>
            <a:off x="10783549" y="6092099"/>
            <a:ext cx="1322947" cy="658425"/>
          </a:xfrm>
          <a:prstGeom prst="rect">
            <a:avLst/>
          </a:prstGeom>
        </p:spPr>
      </p:pic>
    </p:spTree>
    <p:extLst>
      <p:ext uri="{BB962C8B-B14F-4D97-AF65-F5344CB8AC3E}">
        <p14:creationId xmlns:p14="http://schemas.microsoft.com/office/powerpoint/2010/main" val="372243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75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32731-FEE9-DF43-8CE9-2C582E1FF0FD}"/>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Escape Rooms</a:t>
            </a:r>
          </a:p>
        </p:txBody>
      </p:sp>
      <p:sp>
        <p:nvSpPr>
          <p:cNvPr id="3" name="Inhaltsplatzhalter 2">
            <a:extLst>
              <a:ext uri="{FF2B5EF4-FFF2-40B4-BE49-F238E27FC236}">
                <a16:creationId xmlns:a16="http://schemas.microsoft.com/office/drawing/2014/main" id="{1679C642-EB2C-4579-63C0-E74295C84766}"/>
              </a:ext>
            </a:extLst>
          </p:cNvPr>
          <p:cNvSpPr>
            <a:spLocks noGrp="1"/>
          </p:cNvSpPr>
          <p:nvPr>
            <p:ph idx="1"/>
          </p:nvPr>
        </p:nvSpPr>
        <p:spPr/>
        <p:txBody>
          <a:bodyPr>
            <a:normAutofit fontScale="92500" lnSpcReduction="10000"/>
          </a:bodyPr>
          <a:lstStyle/>
          <a:p>
            <a:pPr marL="0" indent="0">
              <a:buNone/>
            </a:pPr>
            <a:r>
              <a:rPr lang="de-DE" sz="2200" b="1" dirty="0">
                <a:latin typeface="Arial" panose="020B0604020202020204" pitchFamily="34" charset="0"/>
                <a:cs typeface="Arial" panose="020B0604020202020204" pitchFamily="34" charset="0"/>
              </a:rPr>
              <a:t>2.1 General </a:t>
            </a:r>
            <a:r>
              <a:rPr lang="de-DE" sz="2200" b="1" dirty="0" err="1">
                <a:latin typeface="Arial" panose="020B0604020202020204" pitchFamily="34" charset="0"/>
                <a:cs typeface="Arial" panose="020B0604020202020204" pitchFamily="34" charset="0"/>
              </a:rPr>
              <a:t>facts</a:t>
            </a:r>
            <a:r>
              <a:rPr lang="de-DE" sz="2200" b="1" dirty="0">
                <a:latin typeface="Arial" panose="020B0604020202020204" pitchFamily="34" charset="0"/>
                <a:cs typeface="Arial" panose="020B0604020202020204" pitchFamily="34" charset="0"/>
              </a:rPr>
              <a:t> </a:t>
            </a:r>
            <a:r>
              <a:rPr lang="de-DE" sz="2200" b="1" dirty="0" err="1">
                <a:latin typeface="Arial" panose="020B0604020202020204" pitchFamily="34" charset="0"/>
                <a:cs typeface="Arial" panose="020B0604020202020204" pitchFamily="34" charset="0"/>
              </a:rPr>
              <a:t>about</a:t>
            </a:r>
            <a:r>
              <a:rPr lang="de-DE" sz="2200" b="1" dirty="0">
                <a:latin typeface="Arial" panose="020B0604020202020204" pitchFamily="34" charset="0"/>
                <a:cs typeface="Arial" panose="020B0604020202020204" pitchFamily="34" charset="0"/>
              </a:rPr>
              <a:t> Escape Rooms</a:t>
            </a:r>
          </a:p>
          <a:p>
            <a:r>
              <a:rPr lang="en-US" dirty="0">
                <a:latin typeface="Arial" panose="020B0604020202020204" pitchFamily="34" charset="0"/>
                <a:cs typeface="Arial" panose="020B0604020202020204" pitchFamily="34" charset="0"/>
              </a:rPr>
              <a:t>“An escape game consists of multiple puzzles which must be solved in order to win the game. In the case of escape rooms, the clues to these puzzles (paintings, odd objects, UV light sensitive writing on the wall, etc.), as well as different locks, doors or safes to open, are distributed in one or more physical or, more rarely, virtual reality, rooms” (Bradford/Brown/Houari/Weber/</a:t>
            </a:r>
            <a:r>
              <a:rPr lang="en-US" dirty="0" err="1">
                <a:latin typeface="Arial" panose="020B0604020202020204" pitchFamily="34" charset="0"/>
                <a:cs typeface="Arial" panose="020B0604020202020204" pitchFamily="34" charset="0"/>
              </a:rPr>
              <a:t>Buendgens-Kosten</a:t>
            </a:r>
            <a:r>
              <a:rPr lang="en-US" dirty="0">
                <a:latin typeface="Arial" panose="020B0604020202020204" pitchFamily="34" charset="0"/>
                <a:cs typeface="Arial" panose="020B0604020202020204" pitchFamily="34" charset="0"/>
              </a:rPr>
              <a:t>, 2021, p. 2)</a:t>
            </a:r>
          </a:p>
          <a:p>
            <a:r>
              <a:rPr lang="en-US" dirty="0">
                <a:latin typeface="Arial" panose="020B0604020202020204" pitchFamily="34" charset="0"/>
                <a:cs typeface="Arial" panose="020B0604020202020204" pitchFamily="34" charset="0"/>
              </a:rPr>
              <a:t>story of the escape is important too (Bradford et al., 2021)</a:t>
            </a:r>
          </a:p>
          <a:p>
            <a:r>
              <a:rPr lang="en-US" dirty="0">
                <a:latin typeface="Arial" panose="020B0604020202020204" pitchFamily="34" charset="0"/>
                <a:cs typeface="Arial" panose="020B0604020202020204" pitchFamily="34" charset="0"/>
              </a:rPr>
              <a:t>commercial escape rooms vs. educational escape rooms (Bradford et al., 2021)</a:t>
            </a:r>
          </a:p>
          <a:p>
            <a:r>
              <a:rPr lang="en-US" dirty="0">
                <a:latin typeface="Arial" panose="020B0604020202020204" pitchFamily="34" charset="0"/>
                <a:cs typeface="Arial" panose="020B0604020202020204" pitchFamily="34" charset="0"/>
              </a:rPr>
              <a:t>task-based learning and escape rooms share common features        -&gt; communication, cooperation, using target language (Bradford et al., 2021)</a:t>
            </a:r>
          </a:p>
          <a:p>
            <a:r>
              <a:rPr lang="en-US" dirty="0">
                <a:latin typeface="Arial" panose="020B0604020202020204" pitchFamily="34" charset="0"/>
                <a:cs typeface="Arial" panose="020B0604020202020204" pitchFamily="34" charset="0"/>
              </a:rPr>
              <a:t>collaboration and cooperation (</a:t>
            </a:r>
            <a:r>
              <a:rPr lang="de-DE" dirty="0">
                <a:latin typeface="Arial" panose="020B0604020202020204" pitchFamily="34" charset="0"/>
                <a:cs typeface="Arial" panose="020B0604020202020204" pitchFamily="34" charset="0"/>
              </a:rPr>
              <a:t>Bündgens-Kosten, 2021)</a:t>
            </a:r>
          </a:p>
          <a:p>
            <a:r>
              <a:rPr lang="de-DE" dirty="0" err="1">
                <a:latin typeface="Arial" panose="020B0604020202020204" pitchFamily="34" charset="0"/>
                <a:cs typeface="Arial" panose="020B0604020202020204" pitchFamily="34" charset="0"/>
              </a:rPr>
              <a:t>differentiation</a:t>
            </a:r>
            <a:r>
              <a:rPr lang="de-DE" dirty="0">
                <a:latin typeface="Arial" panose="020B0604020202020204" pitchFamily="34" charset="0"/>
                <a:cs typeface="Arial" panose="020B0604020202020204" pitchFamily="34" charset="0"/>
              </a:rPr>
              <a:t> -&gt; </a:t>
            </a:r>
            <a:r>
              <a:rPr lang="en-US" dirty="0">
                <a:latin typeface="Arial" panose="020B0604020202020204" pitchFamily="34" charset="0"/>
                <a:cs typeface="Arial" panose="020B0604020202020204" pitchFamily="34" charset="0"/>
              </a:rPr>
              <a:t>opportunity for students to show and use their individual strengths (</a:t>
            </a:r>
            <a:r>
              <a:rPr lang="en-US" dirty="0" err="1">
                <a:latin typeface="Arial" panose="020B0604020202020204" pitchFamily="34" charset="0"/>
                <a:cs typeface="Arial" panose="020B0604020202020204" pitchFamily="34" charset="0"/>
              </a:rPr>
              <a:t>Bündgens-Kosten</a:t>
            </a:r>
            <a:r>
              <a:rPr lang="en-US" dirty="0">
                <a:latin typeface="Arial" panose="020B0604020202020204" pitchFamily="34" charset="0"/>
                <a:cs typeface="Arial" panose="020B0604020202020204" pitchFamily="34" charset="0"/>
              </a:rPr>
              <a:t>, 2021)</a:t>
            </a:r>
          </a:p>
        </p:txBody>
      </p:sp>
      <p:sp>
        <p:nvSpPr>
          <p:cNvPr id="5" name="Textfeld 4">
            <a:extLst>
              <a:ext uri="{FF2B5EF4-FFF2-40B4-BE49-F238E27FC236}">
                <a16:creationId xmlns:a16="http://schemas.microsoft.com/office/drawing/2014/main" id="{00506697-3901-9307-F424-08C4C3939574}"/>
              </a:ext>
            </a:extLst>
          </p:cNvPr>
          <p:cNvSpPr txBox="1"/>
          <p:nvPr/>
        </p:nvSpPr>
        <p:spPr>
          <a:xfrm>
            <a:off x="7387" y="6150114"/>
            <a:ext cx="11177081" cy="707886"/>
          </a:xfrm>
          <a:prstGeom prst="rect">
            <a:avLst/>
          </a:prstGeom>
          <a:noFill/>
        </p:spPr>
        <p:txBody>
          <a:bodyPr wrap="square" rtlCol="0">
            <a:spAutoFit/>
          </a:bodyPr>
          <a:lstStyle/>
          <a:p>
            <a:r>
              <a:rPr lang="de-DE" sz="1000" b="1" dirty="0">
                <a:latin typeface="Arial" panose="020B0604020202020204" pitchFamily="34" charset="0"/>
                <a:cs typeface="Arial" panose="020B0604020202020204" pitchFamily="34" charset="0"/>
              </a:rPr>
              <a:t>Bradford, C.C; Brown, V.; El </a:t>
            </a:r>
            <a:r>
              <a:rPr lang="de-DE" sz="1000" b="1" dirty="0" err="1">
                <a:latin typeface="Arial" panose="020B0604020202020204" pitchFamily="34" charset="0"/>
                <a:cs typeface="Arial" panose="020B0604020202020204" pitchFamily="34" charset="0"/>
              </a:rPr>
              <a:t>Houari</a:t>
            </a:r>
            <a:r>
              <a:rPr lang="de-DE" sz="1000" b="1" dirty="0">
                <a:latin typeface="Arial" panose="020B0604020202020204" pitchFamily="34" charset="0"/>
                <a:cs typeface="Arial" panose="020B0604020202020204" pitchFamily="34" charset="0"/>
              </a:rPr>
              <a:t>, M.; </a:t>
            </a:r>
            <a:r>
              <a:rPr lang="de-DE" sz="1000" b="1" dirty="0" err="1">
                <a:latin typeface="Arial" panose="020B0604020202020204" pitchFamily="34" charset="0"/>
                <a:cs typeface="Arial" panose="020B0604020202020204" pitchFamily="34" charset="0"/>
              </a:rPr>
              <a:t>Trakis</a:t>
            </a:r>
            <a:r>
              <a:rPr lang="de-DE" sz="1000" b="1" dirty="0">
                <a:latin typeface="Arial" panose="020B0604020202020204" pitchFamily="34" charset="0"/>
                <a:cs typeface="Arial" panose="020B0604020202020204" pitchFamily="34" charset="0"/>
              </a:rPr>
              <a:t>, J.M.; Weber, J.A.; </a:t>
            </a:r>
            <a:r>
              <a:rPr lang="de-DE" sz="1000" b="1" dirty="0" err="1">
                <a:latin typeface="Arial" panose="020B0604020202020204" pitchFamily="34" charset="0"/>
                <a:cs typeface="Arial" panose="020B0604020202020204" pitchFamily="34" charset="0"/>
              </a:rPr>
              <a:t>Buendgens</a:t>
            </a:r>
            <a:r>
              <a:rPr lang="de-DE" sz="1000" b="1" dirty="0">
                <a:latin typeface="Arial" panose="020B0604020202020204" pitchFamily="34" charset="0"/>
                <a:cs typeface="Arial" panose="020B0604020202020204" pitchFamily="34" charset="0"/>
              </a:rPr>
              <a:t>-Kosten, J. </a:t>
            </a:r>
            <a:r>
              <a:rPr lang="de-DE" sz="1000" dirty="0">
                <a:latin typeface="Arial" panose="020B0604020202020204" pitchFamily="34" charset="0"/>
                <a:cs typeface="Arial" panose="020B0604020202020204" pitchFamily="34" charset="0"/>
              </a:rPr>
              <a:t>(2021): English Escape! </a:t>
            </a:r>
            <a:r>
              <a:rPr lang="de-DE" sz="1000" dirty="0" err="1">
                <a:latin typeface="Arial" panose="020B0604020202020204" pitchFamily="34" charset="0"/>
                <a:cs typeface="Arial" panose="020B0604020202020204" pitchFamily="34" charset="0"/>
              </a:rPr>
              <a:t>Using</a:t>
            </a:r>
            <a:r>
              <a:rPr lang="de-DE" sz="1000" dirty="0">
                <a:latin typeface="Arial" panose="020B0604020202020204" pitchFamily="34" charset="0"/>
                <a:cs typeface="Arial" panose="020B0604020202020204" pitchFamily="34" charset="0"/>
              </a:rPr>
              <a:t> </a:t>
            </a:r>
            <a:r>
              <a:rPr lang="de-DE" sz="1000" dirty="0" err="1">
                <a:latin typeface="Arial" panose="020B0604020202020204" pitchFamily="34" charset="0"/>
                <a:cs typeface="Arial" panose="020B0604020202020204" pitchFamily="34" charset="0"/>
              </a:rPr>
              <a:t>breakout</a:t>
            </a:r>
            <a:r>
              <a:rPr lang="de-DE" sz="1000" dirty="0">
                <a:latin typeface="Arial" panose="020B0604020202020204" pitchFamily="34" charset="0"/>
                <a:cs typeface="Arial" panose="020B0604020202020204" pitchFamily="34" charset="0"/>
              </a:rPr>
              <a:t> </a:t>
            </a:r>
            <a:r>
              <a:rPr lang="de-DE" sz="1000" dirty="0" err="1">
                <a:latin typeface="Arial" panose="020B0604020202020204" pitchFamily="34" charset="0"/>
                <a:cs typeface="Arial" panose="020B0604020202020204" pitchFamily="34" charset="0"/>
              </a:rPr>
              <a:t>games</a:t>
            </a:r>
            <a:r>
              <a:rPr lang="de-DE" sz="1000" dirty="0">
                <a:latin typeface="Arial" panose="020B0604020202020204" pitchFamily="34" charset="0"/>
                <a:cs typeface="Arial" panose="020B0604020202020204" pitchFamily="34" charset="0"/>
              </a:rPr>
              <a:t> in </a:t>
            </a:r>
            <a:r>
              <a:rPr lang="de-DE" sz="1000" dirty="0" err="1">
                <a:latin typeface="Arial" panose="020B0604020202020204" pitchFamily="34" charset="0"/>
                <a:cs typeface="Arial" panose="020B0604020202020204" pitchFamily="34" charset="0"/>
              </a:rPr>
              <a:t>the</a:t>
            </a:r>
            <a:r>
              <a:rPr lang="de-DE" sz="1000" dirty="0">
                <a:latin typeface="Arial" panose="020B0604020202020204" pitchFamily="34" charset="0"/>
                <a:cs typeface="Arial" panose="020B0604020202020204" pitchFamily="34" charset="0"/>
              </a:rPr>
              <a:t> intermediate </a:t>
            </a:r>
            <a:r>
              <a:rPr lang="de-DE" sz="1000" dirty="0" err="1">
                <a:latin typeface="Arial" panose="020B0604020202020204" pitchFamily="34" charset="0"/>
                <a:cs typeface="Arial" panose="020B0604020202020204" pitchFamily="34" charset="0"/>
              </a:rPr>
              <a:t>to</a:t>
            </a:r>
            <a:r>
              <a:rPr lang="de-DE" sz="1000" dirty="0">
                <a:latin typeface="Arial" panose="020B0604020202020204" pitchFamily="34" charset="0"/>
                <a:cs typeface="Arial" panose="020B0604020202020204" pitchFamily="34" charset="0"/>
              </a:rPr>
              <a:t> </a:t>
            </a:r>
            <a:r>
              <a:rPr lang="de-DE" sz="1000" dirty="0" err="1">
                <a:latin typeface="Arial" panose="020B0604020202020204" pitchFamily="34" charset="0"/>
                <a:cs typeface="Arial" panose="020B0604020202020204" pitchFamily="34" charset="0"/>
              </a:rPr>
              <a:t>advanced</a:t>
            </a:r>
            <a:r>
              <a:rPr lang="de-DE" sz="1000" dirty="0">
                <a:latin typeface="Arial" panose="020B0604020202020204" pitchFamily="34" charset="0"/>
                <a:cs typeface="Arial" panose="020B0604020202020204" pitchFamily="34" charset="0"/>
              </a:rPr>
              <a:t> EFL </a:t>
            </a:r>
            <a:r>
              <a:rPr lang="de-DE" sz="1000" dirty="0" err="1">
                <a:latin typeface="Arial" panose="020B0604020202020204" pitchFamily="34" charset="0"/>
                <a:cs typeface="Arial" panose="020B0604020202020204" pitchFamily="34" charset="0"/>
              </a:rPr>
              <a:t>classroom</a:t>
            </a:r>
            <a:r>
              <a:rPr lang="de-DE" sz="1000" dirty="0">
                <a:latin typeface="Arial" panose="020B0604020202020204" pitchFamily="34" charset="0"/>
                <a:cs typeface="Arial" panose="020B0604020202020204" pitchFamily="34" charset="0"/>
              </a:rPr>
              <a:t>. </a:t>
            </a:r>
            <a:r>
              <a:rPr lang="de-DE" sz="1000" dirty="0" err="1">
                <a:latin typeface="Arial" panose="020B0604020202020204" pitchFamily="34" charset="0"/>
                <a:cs typeface="Arial" panose="020B0604020202020204" pitchFamily="34" charset="0"/>
              </a:rPr>
              <a:t>Ludic</a:t>
            </a:r>
            <a:r>
              <a:rPr lang="de-DE" sz="1000" dirty="0">
                <a:latin typeface="Arial" panose="020B0604020202020204" pitchFamily="34" charset="0"/>
                <a:cs typeface="Arial" panose="020B0604020202020204" pitchFamily="34" charset="0"/>
              </a:rPr>
              <a:t> Language </a:t>
            </a:r>
            <a:r>
              <a:rPr lang="de-DE" sz="1000" dirty="0" err="1">
                <a:latin typeface="Arial" panose="020B0604020202020204" pitchFamily="34" charset="0"/>
                <a:cs typeface="Arial" panose="020B0604020202020204" pitchFamily="34" charset="0"/>
              </a:rPr>
              <a:t>Pedagogy</a:t>
            </a:r>
            <a:r>
              <a:rPr lang="de-DE" sz="1000" dirty="0">
                <a:latin typeface="Arial" panose="020B0604020202020204" pitchFamily="34" charset="0"/>
                <a:cs typeface="Arial" panose="020B0604020202020204" pitchFamily="34" charset="0"/>
              </a:rPr>
              <a:t>, 3, p. 1-20.</a:t>
            </a:r>
          </a:p>
          <a:p>
            <a:r>
              <a:rPr lang="de-DE" sz="1000" b="1" dirty="0">
                <a:latin typeface="Arial" panose="020B0604020202020204" pitchFamily="34" charset="0"/>
                <a:cs typeface="Arial" panose="020B0604020202020204" pitchFamily="34" charset="0"/>
              </a:rPr>
              <a:t>Bündgens-Kosten, Judith </a:t>
            </a:r>
            <a:r>
              <a:rPr lang="de-DE" sz="1000" dirty="0">
                <a:latin typeface="Arial" panose="020B0604020202020204" pitchFamily="34" charset="0"/>
                <a:cs typeface="Arial" panose="020B0604020202020204" pitchFamily="34" charset="0"/>
              </a:rPr>
              <a:t>(2021): </a:t>
            </a:r>
            <a:r>
              <a:rPr lang="de-DE" sz="1000" dirty="0" err="1">
                <a:latin typeface="Arial" panose="020B0604020202020204" pitchFamily="34" charset="0"/>
                <a:cs typeface="Arial" panose="020B0604020202020204" pitchFamily="34" charset="0"/>
              </a:rPr>
              <a:t>Breakout</a:t>
            </a:r>
            <a:r>
              <a:rPr lang="de-DE" sz="1000" dirty="0">
                <a:latin typeface="Arial" panose="020B0604020202020204" pitchFamily="34" charset="0"/>
                <a:cs typeface="Arial" panose="020B0604020202020204" pitchFamily="34" charset="0"/>
              </a:rPr>
              <a:t> Games im Englischunterricht. In: Bündgens-Kosten, Judith/Schildhauer, Peter (Hrsg.): Englischunterricht in einer digitalisierten Gesellschaft. Weinheim/Basel: Beltz, p. 166-172.</a:t>
            </a:r>
          </a:p>
        </p:txBody>
      </p:sp>
      <p:pic>
        <p:nvPicPr>
          <p:cNvPr id="4" name="general facts escape rooms">
            <a:hlinkClick r:id="" action="ppaction://media"/>
            <a:extLst>
              <a:ext uri="{FF2B5EF4-FFF2-40B4-BE49-F238E27FC236}">
                <a16:creationId xmlns:a16="http://schemas.microsoft.com/office/drawing/2014/main" id="{0D59256E-4588-2BA2-A1E4-524FC31C302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84468" y="254508"/>
            <a:ext cx="609600" cy="609600"/>
          </a:xfrm>
          <a:prstGeom prst="rect">
            <a:avLst/>
          </a:prstGeom>
        </p:spPr>
      </p:pic>
      <p:pic>
        <p:nvPicPr>
          <p:cNvPr id="7" name="Grafik 6">
            <a:extLst>
              <a:ext uri="{FF2B5EF4-FFF2-40B4-BE49-F238E27FC236}">
                <a16:creationId xmlns:a16="http://schemas.microsoft.com/office/drawing/2014/main" id="{5A78D93F-1D5E-54B7-5549-24426DA9BCE4}"/>
              </a:ext>
            </a:extLst>
          </p:cNvPr>
          <p:cNvPicPr>
            <a:picLocks noChangeAspect="1"/>
          </p:cNvPicPr>
          <p:nvPr/>
        </p:nvPicPr>
        <p:blipFill>
          <a:blip r:embed="rId5"/>
          <a:stretch>
            <a:fillRect/>
          </a:stretch>
        </p:blipFill>
        <p:spPr>
          <a:xfrm>
            <a:off x="10861666" y="6098495"/>
            <a:ext cx="1322947" cy="658425"/>
          </a:xfrm>
          <a:prstGeom prst="rect">
            <a:avLst/>
          </a:prstGeom>
        </p:spPr>
      </p:pic>
    </p:spTree>
    <p:extLst>
      <p:ext uri="{BB962C8B-B14F-4D97-AF65-F5344CB8AC3E}">
        <p14:creationId xmlns:p14="http://schemas.microsoft.com/office/powerpoint/2010/main" val="1604153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4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32731-FEE9-DF43-8CE9-2C582E1FF0FD}"/>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Digital Escape Rooms</a:t>
            </a:r>
          </a:p>
        </p:txBody>
      </p:sp>
      <p:sp>
        <p:nvSpPr>
          <p:cNvPr id="3" name="Inhaltsplatzhalter 2">
            <a:extLst>
              <a:ext uri="{FF2B5EF4-FFF2-40B4-BE49-F238E27FC236}">
                <a16:creationId xmlns:a16="http://schemas.microsoft.com/office/drawing/2014/main" id="{1679C642-EB2C-4579-63C0-E74295C84766}"/>
              </a:ext>
            </a:extLst>
          </p:cNvPr>
          <p:cNvSpPr>
            <a:spLocks noGrp="1"/>
          </p:cNvSpPr>
          <p:nvPr>
            <p:ph idx="1"/>
          </p:nvPr>
        </p:nvSpPr>
        <p:spPr>
          <a:xfrm>
            <a:off x="3707034" y="377374"/>
            <a:ext cx="7752461" cy="5592662"/>
          </a:xfrm>
        </p:spPr>
        <p:txBody>
          <a:bodyPr>
            <a:normAutofit/>
          </a:bodyPr>
          <a:lstStyle/>
          <a:p>
            <a:pPr marL="0" indent="0">
              <a:buNone/>
            </a:pPr>
            <a:r>
              <a:rPr lang="de-DE" sz="1800" b="1" dirty="0">
                <a:latin typeface="Arial" panose="020B0604020202020204" pitchFamily="34" charset="0"/>
                <a:cs typeface="Arial" panose="020B0604020202020204" pitchFamily="34" charset="0"/>
              </a:rPr>
              <a:t>2.2 General </a:t>
            </a:r>
            <a:r>
              <a:rPr lang="de-DE" sz="1800" b="1" dirty="0" err="1">
                <a:latin typeface="Arial" panose="020B0604020202020204" pitchFamily="34" charset="0"/>
                <a:cs typeface="Arial" panose="020B0604020202020204" pitchFamily="34" charset="0"/>
              </a:rPr>
              <a:t>facts</a:t>
            </a:r>
            <a:r>
              <a:rPr lang="de-DE" sz="1800" b="1" dirty="0">
                <a:latin typeface="Arial" panose="020B0604020202020204" pitchFamily="34" charset="0"/>
                <a:cs typeface="Arial" panose="020B0604020202020204" pitchFamily="34" charset="0"/>
              </a:rPr>
              <a:t> </a:t>
            </a:r>
            <a:r>
              <a:rPr lang="de-DE" sz="1800" b="1" dirty="0" err="1">
                <a:latin typeface="Arial" panose="020B0604020202020204" pitchFamily="34" charset="0"/>
                <a:cs typeface="Arial" panose="020B0604020202020204" pitchFamily="34" charset="0"/>
              </a:rPr>
              <a:t>about</a:t>
            </a:r>
            <a:r>
              <a:rPr lang="de-DE" sz="1800" b="1" dirty="0">
                <a:latin typeface="Arial" panose="020B0604020202020204" pitchFamily="34" charset="0"/>
                <a:cs typeface="Arial" panose="020B0604020202020204" pitchFamily="34" charset="0"/>
              </a:rPr>
              <a:t> Digital Escape Rooms</a:t>
            </a:r>
          </a:p>
          <a:p>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turn </a:t>
            </a:r>
            <a:r>
              <a:rPr lang="de-DE" sz="1700" dirty="0" err="1">
                <a:latin typeface="Arial" panose="020B0604020202020204" pitchFamily="34" charset="0"/>
                <a:cs typeface="Arial" panose="020B0604020202020204" pitchFamily="34" charset="0"/>
              </a:rPr>
              <a:t>creating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learning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tasks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into</a:t>
            </a:r>
            <a:r>
              <a:rPr lang="de-DE" sz="1700" dirty="0">
                <a:latin typeface="Arial" panose="020B0604020202020204" pitchFamily="34" charset="0"/>
                <a:cs typeface="Arial" panose="020B0604020202020204" pitchFamily="34" charset="0"/>
              </a:rPr>
              <a:t> a game “</a:t>
            </a:r>
            <a:r>
              <a:rPr lang="de-DE" sz="1700" dirty="0" err="1">
                <a:latin typeface="Arial" panose="020B0604020202020204" pitchFamily="34" charset="0"/>
                <a:cs typeface="Arial" panose="020B0604020202020204" pitchFamily="34" charset="0"/>
              </a:rPr>
              <a:t>makes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person</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using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it</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to</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be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very</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motivated</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towards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it</a:t>
            </a:r>
            <a:r>
              <a:rPr lang="de-DE" sz="1700" dirty="0">
                <a:latin typeface="Arial" panose="020B0604020202020204" pitchFamily="34" charset="0"/>
                <a:cs typeface="Arial" panose="020B0604020202020204" pitchFamily="34" charset="0"/>
              </a:rPr>
              <a:t>” (Sanz-Prieto/de Pablo González, 2023, p.103)</a:t>
            </a:r>
          </a:p>
          <a:p>
            <a:r>
              <a:rPr lang="de-DE" sz="1700" dirty="0" err="1">
                <a:latin typeface="Arial" panose="020B0604020202020204" pitchFamily="34" charset="0"/>
                <a:cs typeface="Arial" panose="020B0604020202020204" pitchFamily="34" charset="0"/>
              </a:rPr>
              <a:t>possibility</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learning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skills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develop</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new</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knowledge</a:t>
            </a:r>
            <a:r>
              <a:rPr lang="de-DE" sz="1700" dirty="0">
                <a:latin typeface="Arial" panose="020B0604020202020204" pitchFamily="34" charset="0"/>
                <a:cs typeface="Arial" panose="020B0604020202020204" pitchFamily="34" charset="0"/>
              </a:rPr>
              <a:t> (Sanz-Prieto/de Pablo González, 2023)</a:t>
            </a:r>
          </a:p>
          <a:p>
            <a:r>
              <a:rPr lang="de-DE" sz="1700" dirty="0" err="1">
                <a:latin typeface="Arial" panose="020B0604020202020204" pitchFamily="34" charset="0"/>
                <a:cs typeface="Arial" panose="020B0604020202020204" pitchFamily="34" charset="0"/>
              </a:rPr>
              <a:t>students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need</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to</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become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familiar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with</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mechanisms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game” (Sanz-Prieto/de Pablo González, 2023, p.106)</a:t>
            </a:r>
          </a:p>
          <a:p>
            <a:r>
              <a:rPr lang="de-DE" sz="1700" dirty="0" err="1">
                <a:latin typeface="Arial" panose="020B0604020202020204" pitchFamily="34" charset="0"/>
                <a:cs typeface="Arial" panose="020B0604020202020204" pitchFamily="34" charset="0"/>
              </a:rPr>
              <a:t>students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have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responsibility</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for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their</a:t>
            </a:r>
            <a:r>
              <a:rPr lang="de-DE" sz="1700" dirty="0">
                <a:latin typeface="Arial" panose="020B0604020202020204" pitchFamily="34" charset="0"/>
                <a:cs typeface="Arial" panose="020B0604020202020204" pitchFamily="34" charset="0"/>
              </a:rPr>
              <a:t> own </a:t>
            </a:r>
            <a:r>
              <a:rPr lang="de-DE" sz="1700" dirty="0" err="1">
                <a:latin typeface="Arial" panose="020B0604020202020204" pitchFamily="34" charset="0"/>
                <a:cs typeface="Arial" panose="020B0604020202020204" pitchFamily="34" charset="0"/>
              </a:rPr>
              <a:t>learning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process</a:t>
            </a:r>
            <a:r>
              <a:rPr lang="de-DE" sz="1700" dirty="0">
                <a:latin typeface="Arial" panose="020B0604020202020204" pitchFamily="34" charset="0"/>
                <a:cs typeface="Arial" panose="020B0604020202020204" pitchFamily="34" charset="0"/>
              </a:rPr>
              <a:t> (Sanz-Prieto/de Pablo González, 2023)</a:t>
            </a:r>
          </a:p>
          <a:p>
            <a:r>
              <a:rPr lang="de-DE" sz="1700" dirty="0" err="1">
                <a:latin typeface="Arial" panose="020B0604020202020204" pitchFamily="34" charset="0"/>
                <a:cs typeface="Arial" panose="020B0604020202020204" pitchFamily="34" charset="0"/>
              </a:rPr>
              <a:t>active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learning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process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Gravelsina</a:t>
            </a:r>
            <a:r>
              <a:rPr lang="de-DE" sz="1700" dirty="0">
                <a:latin typeface="Arial" panose="020B0604020202020204" pitchFamily="34" charset="0"/>
                <a:cs typeface="Arial" panose="020B0604020202020204" pitchFamily="34" charset="0"/>
              </a:rPr>
              <a:t>/Daniela, 2023)</a:t>
            </a:r>
          </a:p>
          <a:p>
            <a:r>
              <a:rPr lang="de-DE" sz="1700" dirty="0" err="1">
                <a:latin typeface="Arial" panose="020B0604020202020204" pitchFamily="34" charset="0"/>
                <a:cs typeface="Arial" panose="020B0604020202020204" pitchFamily="34" charset="0"/>
              </a:rPr>
              <a:t>preparation</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digital </a:t>
            </a:r>
            <a:r>
              <a:rPr lang="de-DE" sz="1700" dirty="0" err="1">
                <a:latin typeface="Arial" panose="020B0604020202020204" pitchFamily="34" charset="0"/>
                <a:cs typeface="Arial" panose="020B0604020202020204" pitchFamily="34" charset="0"/>
              </a:rPr>
              <a:t>escape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rooms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need</a:t>
            </a:r>
            <a:r>
              <a:rPr lang="de-DE" sz="1700" dirty="0">
                <a:latin typeface="Arial" panose="020B0604020202020204" pitchFamily="34" charset="0"/>
                <a:cs typeface="Arial" panose="020B0604020202020204" pitchFamily="34" charset="0"/>
              </a:rPr>
              <a:t> time (Gravelsina/Daniela, 2023)</a:t>
            </a:r>
          </a:p>
          <a:p>
            <a:r>
              <a:rPr lang="de-DE" sz="1700" dirty="0" err="1">
                <a:latin typeface="Arial" panose="020B0604020202020204" pitchFamily="34" charset="0"/>
                <a:cs typeface="Arial" panose="020B0604020202020204" pitchFamily="34" charset="0"/>
              </a:rPr>
              <a:t>cooperation</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between</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students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is</a:t>
            </a:r>
            <a:r>
              <a:rPr lang="de-DE" sz="1700" dirty="0">
                <a:latin typeface="Arial" panose="020B0604020202020204" pitchFamily="34" charset="0"/>
                <a:cs typeface="Arial" panose="020B0604020202020204" pitchFamily="34" charset="0"/>
              </a:rPr>
              <a:t> not essential </a:t>
            </a:r>
            <a:r>
              <a:rPr lang="de-DE" sz="1700" dirty="0" err="1">
                <a:latin typeface="Arial" panose="020B0604020202020204" pitchFamily="34" charset="0"/>
                <a:cs typeface="Arial" panose="020B0604020202020204" pitchFamily="34" charset="0"/>
              </a:rPr>
              <a:t>while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working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with</a:t>
            </a:r>
            <a:r>
              <a:rPr lang="de-DE" sz="1700" dirty="0">
                <a:latin typeface="Arial" panose="020B0604020202020204" pitchFamily="34" charset="0"/>
                <a:cs typeface="Arial" panose="020B0604020202020204" pitchFamily="34" charset="0"/>
              </a:rPr>
              <a:t> digital </a:t>
            </a:r>
            <a:r>
              <a:rPr lang="de-DE" sz="1700" dirty="0" err="1">
                <a:latin typeface="Arial" panose="020B0604020202020204" pitchFamily="34" charset="0"/>
                <a:cs typeface="Arial" panose="020B0604020202020204" pitchFamily="34" charset="0"/>
              </a:rPr>
              <a:t>escape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rooms</a:t>
            </a:r>
            <a:r>
              <a:rPr lang="de-DE" sz="1700" dirty="0">
                <a:latin typeface="Arial" panose="020B0604020202020204" pitchFamily="34" charset="0"/>
                <a:cs typeface="Arial" panose="020B0604020202020204" pitchFamily="34" charset="0"/>
              </a:rPr>
              <a:t> (Gravelsina/Daniela, 2023)</a:t>
            </a:r>
          </a:p>
          <a:p>
            <a:r>
              <a:rPr lang="de-DE" sz="1700" dirty="0">
                <a:latin typeface="Arial" panose="020B0604020202020204" pitchFamily="34" charset="0"/>
                <a:cs typeface="Arial" panose="020B0604020202020204" pitchFamily="34" charset="0"/>
              </a:rPr>
              <a:t>digital </a:t>
            </a:r>
            <a:r>
              <a:rPr lang="de-DE" sz="1700" dirty="0" err="1">
                <a:latin typeface="Arial" panose="020B0604020202020204" pitchFamily="34" charset="0"/>
                <a:cs typeface="Arial" panose="020B0604020202020204" pitchFamily="34" charset="0"/>
              </a:rPr>
              <a:t>escape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rooms</a:t>
            </a:r>
            <a:r>
              <a:rPr lang="de-DE" sz="1700" dirty="0">
                <a:latin typeface="Arial" panose="020B0604020202020204" pitchFamily="34" charset="0"/>
                <a:cs typeface="Arial" panose="020B0604020202020204" pitchFamily="34" charset="0"/>
              </a:rPr>
              <a:t> = form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(digital) </a:t>
            </a:r>
            <a:r>
              <a:rPr lang="de-DE" sz="1700" dirty="0" err="1">
                <a:latin typeface="Arial" panose="020B0604020202020204" pitchFamily="34" charset="0"/>
                <a:cs typeface="Arial" panose="020B0604020202020204" pitchFamily="34" charset="0"/>
              </a:rPr>
              <a:t>storytelling</a:t>
            </a:r>
            <a:r>
              <a:rPr lang="de-DE" sz="1700" dirty="0">
                <a:latin typeface="Arial" panose="020B0604020202020204" pitchFamily="34" charset="0"/>
                <a:cs typeface="Arial" panose="020B0604020202020204" pitchFamily="34" charset="0"/>
              </a:rPr>
              <a:t> (Bündgens-Kosten, 2021)</a:t>
            </a:r>
          </a:p>
        </p:txBody>
      </p:sp>
      <p:sp>
        <p:nvSpPr>
          <p:cNvPr id="5" name="Textfeld 4">
            <a:extLst>
              <a:ext uri="{FF2B5EF4-FFF2-40B4-BE49-F238E27FC236}">
                <a16:creationId xmlns:a16="http://schemas.microsoft.com/office/drawing/2014/main" id="{D768467C-5452-F5A5-A396-22A109B7D026}"/>
              </a:ext>
            </a:extLst>
          </p:cNvPr>
          <p:cNvSpPr txBox="1"/>
          <p:nvPr/>
        </p:nvSpPr>
        <p:spPr>
          <a:xfrm>
            <a:off x="78658" y="6157460"/>
            <a:ext cx="11221326" cy="477054"/>
          </a:xfrm>
          <a:prstGeom prst="rect">
            <a:avLst/>
          </a:prstGeom>
          <a:noFill/>
        </p:spPr>
        <p:txBody>
          <a:bodyPr wrap="square" rtlCol="0">
            <a:spAutoFit/>
          </a:bodyPr>
          <a:lstStyle/>
          <a:p>
            <a:r>
              <a:rPr lang="de-DE" sz="800" b="1">
                <a:latin typeface="Arial" panose="020B0604020202020204" pitchFamily="34" charset="0"/>
                <a:cs typeface="Arial" panose="020B0604020202020204" pitchFamily="34" charset="0"/>
              </a:rPr>
              <a:t>Bündgens-Kosten, Judith </a:t>
            </a:r>
            <a:r>
              <a:rPr lang="de-DE" sz="800">
                <a:latin typeface="Arial" panose="020B0604020202020204" pitchFamily="34" charset="0"/>
                <a:cs typeface="Arial" panose="020B0604020202020204" pitchFamily="34" charset="0"/>
              </a:rPr>
              <a:t>(2021): Breakout Games im Englischunterricht. In: Bündgens-Kosten, Judith/Schildhauer, Peter (Hrsg.): Englischunterricht in einer digitalisierten Gesellschaft. Weinheim/Basel: Beltz, p. 166-172.</a:t>
            </a:r>
          </a:p>
          <a:p>
            <a:r>
              <a:rPr lang="de-DE" sz="800" b="1">
                <a:latin typeface="Arial" panose="020B0604020202020204" pitchFamily="34" charset="0"/>
                <a:cs typeface="Arial" panose="020B0604020202020204" pitchFamily="34" charset="0"/>
              </a:rPr>
              <a:t>Gravelsina, Elina/Daniela, Linda</a:t>
            </a:r>
            <a:r>
              <a:rPr lang="de-DE" sz="800">
                <a:latin typeface="Arial" panose="020B0604020202020204" pitchFamily="34" charset="0"/>
                <a:cs typeface="Arial" panose="020B0604020202020204" pitchFamily="34" charset="0"/>
              </a:rPr>
              <a:t> (2023): Designing an Online Escape Room as an Educational Tool. In: Daniela, Linda (Hrsg): Smart Pedagogy of Game-based Learning. Cham, Switzerland: Springer, p. 119-121.</a:t>
            </a:r>
          </a:p>
          <a:p>
            <a:r>
              <a:rPr lang="de-DE" sz="800" b="1">
                <a:latin typeface="Arial" panose="020B0604020202020204" pitchFamily="34" charset="0"/>
                <a:cs typeface="Arial" panose="020B0604020202020204" pitchFamily="34" charset="0"/>
              </a:rPr>
              <a:t>Sanz-Prieto, Mariano/de Pablo Gonzáles, Gema </a:t>
            </a:r>
            <a:r>
              <a:rPr lang="de-DE" sz="800">
                <a:latin typeface="Arial" panose="020B0604020202020204" pitchFamily="34" charset="0"/>
                <a:cs typeface="Arial" panose="020B0604020202020204" pitchFamily="34" charset="0"/>
              </a:rPr>
              <a:t>(2023): Gamify Gamifying: Learning with Breakouts. In: Daniela, Linda (Hrsg): Smart Pedagogy of Game-based Learning. Cham, Switzerland: Springer, p. 103-106</a:t>
            </a:r>
            <a:r>
              <a:rPr lang="de-DE" sz="900">
                <a:latin typeface="Arial" panose="020B0604020202020204" pitchFamily="34" charset="0"/>
                <a:cs typeface="Arial" panose="020B0604020202020204" pitchFamily="34" charset="0"/>
              </a:rPr>
              <a:t>. </a:t>
            </a:r>
            <a:endParaRPr lang="de-DE" sz="900" dirty="0">
              <a:latin typeface="Arial" panose="020B0604020202020204" pitchFamily="34" charset="0"/>
              <a:cs typeface="Arial" panose="020B0604020202020204" pitchFamily="34" charset="0"/>
            </a:endParaRPr>
          </a:p>
        </p:txBody>
      </p:sp>
      <p:pic>
        <p:nvPicPr>
          <p:cNvPr id="4" name="general facts digital escape rooms">
            <a:hlinkClick r:id="" action="ppaction://media"/>
            <a:extLst>
              <a:ext uri="{FF2B5EF4-FFF2-40B4-BE49-F238E27FC236}">
                <a16:creationId xmlns:a16="http://schemas.microsoft.com/office/drawing/2014/main" id="{9C7B1E80-818C-595A-E501-C18B61E92D5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49260" y="214790"/>
            <a:ext cx="501445" cy="609600"/>
          </a:xfrm>
          <a:prstGeom prst="rect">
            <a:avLst/>
          </a:prstGeom>
        </p:spPr>
      </p:pic>
      <p:pic>
        <p:nvPicPr>
          <p:cNvPr id="6" name="Grafik 5">
            <a:extLst>
              <a:ext uri="{FF2B5EF4-FFF2-40B4-BE49-F238E27FC236}">
                <a16:creationId xmlns:a16="http://schemas.microsoft.com/office/drawing/2014/main" id="{9BCBBC96-8D07-21A0-2A76-65C094A23E6F}"/>
              </a:ext>
            </a:extLst>
          </p:cNvPr>
          <p:cNvPicPr>
            <a:picLocks noChangeAspect="1"/>
          </p:cNvPicPr>
          <p:nvPr/>
        </p:nvPicPr>
        <p:blipFill>
          <a:blip r:embed="rId5"/>
          <a:stretch>
            <a:fillRect/>
          </a:stretch>
        </p:blipFill>
        <p:spPr>
          <a:xfrm>
            <a:off x="10638508" y="6066774"/>
            <a:ext cx="1322947" cy="658425"/>
          </a:xfrm>
          <a:prstGeom prst="rect">
            <a:avLst/>
          </a:prstGeom>
        </p:spPr>
      </p:pic>
    </p:spTree>
    <p:extLst>
      <p:ext uri="{BB962C8B-B14F-4D97-AF65-F5344CB8AC3E}">
        <p14:creationId xmlns:p14="http://schemas.microsoft.com/office/powerpoint/2010/main" val="2645177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4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32731-FEE9-DF43-8CE9-2C582E1FF0FD}"/>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Digital Escape Rooms</a:t>
            </a:r>
          </a:p>
        </p:txBody>
      </p:sp>
      <p:sp>
        <p:nvSpPr>
          <p:cNvPr id="3" name="Inhaltsplatzhalter 2">
            <a:extLst>
              <a:ext uri="{FF2B5EF4-FFF2-40B4-BE49-F238E27FC236}">
                <a16:creationId xmlns:a16="http://schemas.microsoft.com/office/drawing/2014/main" id="{1679C642-EB2C-4579-63C0-E74295C84766}"/>
              </a:ext>
            </a:extLst>
          </p:cNvPr>
          <p:cNvSpPr>
            <a:spLocks noGrp="1"/>
          </p:cNvSpPr>
          <p:nvPr>
            <p:ph idx="1"/>
          </p:nvPr>
        </p:nvSpPr>
        <p:spPr>
          <a:xfrm>
            <a:off x="3854518" y="569140"/>
            <a:ext cx="7649223" cy="684473"/>
          </a:xfrm>
        </p:spPr>
        <p:txBody>
          <a:bodyPr>
            <a:normAutofit/>
          </a:bodyPr>
          <a:lstStyle/>
          <a:p>
            <a:pPr marL="0" indent="0">
              <a:buNone/>
            </a:pPr>
            <a:r>
              <a:rPr lang="de-DE" sz="1800" b="1" dirty="0">
                <a:latin typeface="Arial" panose="020B0604020202020204" pitchFamily="34" charset="0"/>
                <a:cs typeface="Arial" panose="020B0604020202020204" pitchFamily="34" charset="0"/>
              </a:rPr>
              <a:t>2.3 </a:t>
            </a:r>
            <a:r>
              <a:rPr lang="de-DE" sz="1800" b="1" dirty="0" err="1">
                <a:latin typeface="Arial" panose="020B0604020202020204" pitchFamily="34" charset="0"/>
                <a:cs typeface="Arial" panose="020B0604020202020204" pitchFamily="34" charset="0"/>
              </a:rPr>
              <a:t>Importance</a:t>
            </a:r>
            <a:r>
              <a:rPr lang="de-DE" sz="1800" b="1" dirty="0">
                <a:latin typeface="Arial" panose="020B0604020202020204" pitchFamily="34" charset="0"/>
                <a:cs typeface="Arial" panose="020B0604020202020204" pitchFamily="34" charset="0"/>
              </a:rPr>
              <a:t> </a:t>
            </a:r>
            <a:r>
              <a:rPr lang="de-DE" sz="1800" b="1" dirty="0" err="1">
                <a:latin typeface="Arial" panose="020B0604020202020204" pitchFamily="34" charset="0"/>
                <a:cs typeface="Arial" panose="020B0604020202020204" pitchFamily="34" charset="0"/>
              </a:rPr>
              <a:t>of</a:t>
            </a:r>
            <a:r>
              <a:rPr lang="de-DE" sz="1800" b="1" dirty="0">
                <a:latin typeface="Arial" panose="020B0604020202020204" pitchFamily="34" charset="0"/>
                <a:cs typeface="Arial" panose="020B0604020202020204" pitchFamily="34" charset="0"/>
              </a:rPr>
              <a:t> Reading and Listening </a:t>
            </a:r>
            <a:r>
              <a:rPr lang="de-DE" sz="1800" b="1" dirty="0" err="1">
                <a:latin typeface="Arial" panose="020B0604020202020204" pitchFamily="34" charset="0"/>
                <a:cs typeface="Arial" panose="020B0604020202020204" pitchFamily="34" charset="0"/>
              </a:rPr>
              <a:t>Comprehension</a:t>
            </a:r>
            <a:r>
              <a:rPr lang="de-DE" sz="1800" b="1" dirty="0">
                <a:latin typeface="Arial" panose="020B0604020202020204" pitchFamily="34" charset="0"/>
                <a:cs typeface="Arial" panose="020B0604020202020204" pitchFamily="34" charset="0"/>
              </a:rPr>
              <a:t> in Digital Escape Rooms </a:t>
            </a:r>
          </a:p>
        </p:txBody>
      </p:sp>
      <p:pic>
        <p:nvPicPr>
          <p:cNvPr id="4" name="Grafik 3">
            <a:extLst>
              <a:ext uri="{FF2B5EF4-FFF2-40B4-BE49-F238E27FC236}">
                <a16:creationId xmlns:a16="http://schemas.microsoft.com/office/drawing/2014/main" id="{5926F0A1-8F07-E95D-965F-59971A6D110E}"/>
              </a:ext>
            </a:extLst>
          </p:cNvPr>
          <p:cNvPicPr>
            <a:picLocks noChangeAspect="1"/>
          </p:cNvPicPr>
          <p:nvPr/>
        </p:nvPicPr>
        <p:blipFill>
          <a:blip r:embed="rId4"/>
          <a:stretch>
            <a:fillRect/>
          </a:stretch>
        </p:blipFill>
        <p:spPr>
          <a:xfrm>
            <a:off x="3604528" y="1336367"/>
            <a:ext cx="4285859" cy="4388653"/>
          </a:xfrm>
          <a:prstGeom prst="rect">
            <a:avLst/>
          </a:prstGeom>
        </p:spPr>
      </p:pic>
      <p:pic>
        <p:nvPicPr>
          <p:cNvPr id="5" name="Grafik 4">
            <a:extLst>
              <a:ext uri="{FF2B5EF4-FFF2-40B4-BE49-F238E27FC236}">
                <a16:creationId xmlns:a16="http://schemas.microsoft.com/office/drawing/2014/main" id="{8689D749-1D5D-73BE-7270-D63688CF9823}"/>
              </a:ext>
            </a:extLst>
          </p:cNvPr>
          <p:cNvPicPr>
            <a:picLocks noChangeAspect="1"/>
          </p:cNvPicPr>
          <p:nvPr/>
        </p:nvPicPr>
        <p:blipFill>
          <a:blip r:embed="rId5"/>
          <a:stretch>
            <a:fillRect/>
          </a:stretch>
        </p:blipFill>
        <p:spPr>
          <a:xfrm>
            <a:off x="7624916" y="1336367"/>
            <a:ext cx="4159045" cy="4388653"/>
          </a:xfrm>
          <a:prstGeom prst="rect">
            <a:avLst/>
          </a:prstGeom>
        </p:spPr>
      </p:pic>
      <p:sp>
        <p:nvSpPr>
          <p:cNvPr id="6" name="Textfeld 5">
            <a:extLst>
              <a:ext uri="{FF2B5EF4-FFF2-40B4-BE49-F238E27FC236}">
                <a16:creationId xmlns:a16="http://schemas.microsoft.com/office/drawing/2014/main" id="{3614FA5B-C2A9-83F3-6BFF-4393C30783AE}"/>
              </a:ext>
            </a:extLst>
          </p:cNvPr>
          <p:cNvSpPr txBox="1"/>
          <p:nvPr/>
        </p:nvSpPr>
        <p:spPr>
          <a:xfrm>
            <a:off x="4153167" y="2049393"/>
            <a:ext cx="3269685" cy="3293209"/>
          </a:xfrm>
          <a:prstGeom prst="rect">
            <a:avLst/>
          </a:prstGeom>
          <a:noFill/>
        </p:spPr>
        <p:txBody>
          <a:bodyPr wrap="square" rtlCol="0">
            <a:spAutoFit/>
          </a:bodyPr>
          <a:lstStyle/>
          <a:p>
            <a:r>
              <a:rPr lang="de-DE" sz="1600" b="1" dirty="0">
                <a:latin typeface="Arial" panose="020B0604020202020204" pitchFamily="34" charset="0"/>
                <a:cs typeface="Arial" panose="020B0604020202020204" pitchFamily="34" charset="0"/>
              </a:rPr>
              <a:t>Listening </a:t>
            </a:r>
            <a:r>
              <a:rPr lang="de-DE" sz="1600" b="1" dirty="0" err="1">
                <a:latin typeface="Arial" panose="020B0604020202020204" pitchFamily="34" charset="0"/>
                <a:cs typeface="Arial" panose="020B0604020202020204" pitchFamily="34" charset="0"/>
              </a:rPr>
              <a:t>Comprehension</a:t>
            </a:r>
            <a:r>
              <a:rPr lang="de-DE" sz="1600" b="1" dirty="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sz="1600" dirty="0" err="1">
                <a:latin typeface="Arial" panose="020B0604020202020204" pitchFamily="34" charset="0"/>
                <a:cs typeface="Arial" panose="020B0604020202020204" pitchFamily="34" charset="0"/>
              </a:rPr>
              <a:t>students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first</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need</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to</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earn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listening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comprehension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competences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Kurrat</a:t>
            </a:r>
            <a:r>
              <a:rPr lang="de-DE" sz="1600" dirty="0">
                <a:latin typeface="Arial" panose="020B0604020202020204" pitchFamily="34" charset="0"/>
                <a:cs typeface="Arial" panose="020B0604020202020204" pitchFamily="34" charset="0"/>
              </a:rPr>
              <a:t>, 2012)</a:t>
            </a:r>
          </a:p>
          <a:p>
            <a:pPr marL="285750" indent="-285750">
              <a:buFont typeface="Arial" panose="020B0604020202020204" pitchFamily="34" charset="0"/>
              <a:buChar char="•"/>
            </a:pPr>
            <a:r>
              <a:rPr lang="de-DE" sz="1600" dirty="0" err="1">
                <a:latin typeface="Arial" panose="020B0604020202020204" pitchFamily="34" charset="0"/>
                <a:cs typeface="Arial" panose="020B0604020202020204" pitchFamily="34" charset="0"/>
              </a:rPr>
              <a:t>students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need</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opportunities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for</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learning</a:t>
            </a:r>
            <a:r>
              <a:rPr lang="de-DE" sz="1600" dirty="0">
                <a:latin typeface="Arial" panose="020B0604020202020204" pitchFamily="34" charset="0"/>
                <a:cs typeface="Arial" panose="020B0604020202020204" pitchFamily="34" charset="0"/>
              </a:rPr>
              <a:t> and </a:t>
            </a:r>
            <a:r>
              <a:rPr lang="de-DE" sz="1600" dirty="0" err="1">
                <a:latin typeface="Arial" panose="020B0604020202020204" pitchFamily="34" charset="0"/>
                <a:cs typeface="Arial" panose="020B0604020202020204" pitchFamily="34" charset="0"/>
              </a:rPr>
              <a:t>buildung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up</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listening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strategies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Kurrat</a:t>
            </a:r>
            <a:r>
              <a:rPr lang="de-DE" sz="1600" dirty="0">
                <a:latin typeface="Arial" panose="020B0604020202020204" pitchFamily="34" charset="0"/>
                <a:cs typeface="Arial" panose="020B0604020202020204" pitchFamily="34" charset="0"/>
              </a:rPr>
              <a:t>, 2012)</a:t>
            </a:r>
          </a:p>
          <a:p>
            <a:pPr marL="285750" indent="-285750">
              <a:buFont typeface="Arial" panose="020B0604020202020204" pitchFamily="34" charset="0"/>
              <a:buChar char="•"/>
            </a:pPr>
            <a:r>
              <a:rPr lang="de-DE" sz="1600" dirty="0">
                <a:latin typeface="Arial" panose="020B0604020202020204" pitchFamily="34" charset="0"/>
                <a:cs typeface="Arial" panose="020B0604020202020204" pitchFamily="34" charset="0"/>
              </a:rPr>
              <a:t>motivational </a:t>
            </a:r>
            <a:r>
              <a:rPr lang="de-DE" sz="1600" dirty="0" err="1">
                <a:latin typeface="Arial" panose="020B0604020202020204" pitchFamily="34" charset="0"/>
                <a:cs typeface="Arial" panose="020B0604020202020204" pitchFamily="34" charset="0"/>
              </a:rPr>
              <a:t>aspect</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gets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important</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for</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development</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listening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comprehension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skills</a:t>
            </a:r>
            <a:r>
              <a:rPr lang="de-DE" sz="1600" dirty="0">
                <a:latin typeface="Arial" panose="020B0604020202020204" pitchFamily="34" charset="0"/>
                <a:cs typeface="Arial" panose="020B0604020202020204" pitchFamily="34" charset="0"/>
              </a:rPr>
              <a:t> (</a:t>
            </a:r>
            <a:r>
              <a:rPr lang="es-ES" sz="1600" dirty="0">
                <a:latin typeface="Arial" panose="020B0604020202020204" pitchFamily="34" charset="0"/>
                <a:cs typeface="Arial" panose="020B0604020202020204" pitchFamily="34" charset="0"/>
              </a:rPr>
              <a:t>Sanz-Prieto/de Pablo González, 2023)</a:t>
            </a:r>
            <a:endParaRPr lang="de-DE" sz="1600"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2F7C813E-8179-D3A7-363C-7A861D0F720C}"/>
              </a:ext>
            </a:extLst>
          </p:cNvPr>
          <p:cNvSpPr txBox="1"/>
          <p:nvPr/>
        </p:nvSpPr>
        <p:spPr>
          <a:xfrm>
            <a:off x="8155858" y="1918589"/>
            <a:ext cx="3156155" cy="3785652"/>
          </a:xfrm>
          <a:prstGeom prst="rect">
            <a:avLst/>
          </a:prstGeom>
          <a:noFill/>
        </p:spPr>
        <p:txBody>
          <a:bodyPr wrap="square" rtlCol="0">
            <a:spAutoFit/>
          </a:bodyPr>
          <a:lstStyle/>
          <a:p>
            <a:r>
              <a:rPr lang="de-DE" sz="1600" b="1" dirty="0">
                <a:latin typeface="Arial" panose="020B0604020202020204" pitchFamily="34" charset="0"/>
                <a:cs typeface="Arial" panose="020B0604020202020204" pitchFamily="34" charset="0"/>
              </a:rPr>
              <a:t>Reading </a:t>
            </a:r>
            <a:r>
              <a:rPr lang="de-DE" sz="1600" b="1" dirty="0" err="1">
                <a:latin typeface="Arial" panose="020B0604020202020204" pitchFamily="34" charset="0"/>
                <a:cs typeface="Arial" panose="020B0604020202020204" pitchFamily="34" charset="0"/>
              </a:rPr>
              <a:t>Comprehension</a:t>
            </a:r>
            <a:r>
              <a:rPr lang="de-DE" sz="1600" b="1"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de-DE" sz="1600" dirty="0" err="1">
                <a:latin typeface="Arial" panose="020B0604020202020204" pitchFamily="34" charset="0"/>
                <a:cs typeface="Arial" panose="020B0604020202020204" pitchFamily="34" charset="0"/>
              </a:rPr>
              <a:t>reading</a:t>
            </a:r>
            <a:r>
              <a:rPr lang="de-DE" sz="1600" dirty="0">
                <a:latin typeface="Arial" panose="020B0604020202020204" pitchFamily="34" charset="0"/>
                <a:cs typeface="Arial" panose="020B0604020202020204" pitchFamily="34" charset="0"/>
              </a:rPr>
              <a:t> = </a:t>
            </a:r>
            <a:r>
              <a:rPr lang="de-DE" sz="1600" dirty="0" err="1">
                <a:latin typeface="Arial" panose="020B0604020202020204" pitchFamily="34" charset="0"/>
                <a:cs typeface="Arial" panose="020B0604020202020204" pitchFamily="34" charset="0"/>
              </a:rPr>
              <a:t>reading</a:t>
            </a:r>
            <a:r>
              <a:rPr lang="de-DE" sz="1600" dirty="0">
                <a:latin typeface="Arial" panose="020B0604020202020204" pitchFamily="34" charset="0"/>
                <a:cs typeface="Arial" panose="020B0604020202020204" pitchFamily="34" charset="0"/>
              </a:rPr>
              <a:t> and </a:t>
            </a:r>
            <a:r>
              <a:rPr lang="de-DE" sz="1600" dirty="0" err="1">
                <a:latin typeface="Arial" panose="020B0604020202020204" pitchFamily="34" charset="0"/>
                <a:cs typeface="Arial" panose="020B0604020202020204" pitchFamily="34" charset="0"/>
              </a:rPr>
              <a:t>understanding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sentences</a:t>
            </a:r>
            <a:r>
              <a:rPr lang="de-DE" sz="1600" dirty="0">
                <a:latin typeface="Arial" panose="020B0604020202020204" pitchFamily="34" charset="0"/>
                <a:cs typeface="Arial" panose="020B0604020202020204" pitchFamily="34" charset="0"/>
              </a:rPr>
              <a:t> and </a:t>
            </a:r>
            <a:r>
              <a:rPr lang="de-DE" sz="1600" dirty="0" err="1">
                <a:latin typeface="Arial" panose="020B0604020202020204" pitchFamily="34" charset="0"/>
                <a:cs typeface="Arial" panose="020B0604020202020204" pitchFamily="34" charset="0"/>
              </a:rPr>
              <a:t>texts</a:t>
            </a:r>
            <a:r>
              <a:rPr lang="de-DE" sz="1600" dirty="0">
                <a:latin typeface="Arial" panose="020B0604020202020204" pitchFamily="34" charset="0"/>
                <a:cs typeface="Arial" panose="020B0604020202020204" pitchFamily="34" charset="0"/>
              </a:rPr>
              <a:t> (</a:t>
            </a:r>
            <a:r>
              <a:rPr lang="sv-SE" sz="1600" dirty="0">
                <a:latin typeface="Arial" panose="020B0604020202020204" pitchFamily="34" charset="0"/>
                <a:cs typeface="Arial" panose="020B0604020202020204" pitchFamily="34" charset="0"/>
              </a:rPr>
              <a:t>Ur, 2012)</a:t>
            </a:r>
          </a:p>
          <a:p>
            <a:pPr marL="285750" indent="-285750">
              <a:buFont typeface="Arial" panose="020B0604020202020204" pitchFamily="34" charset="0"/>
              <a:buChar char="•"/>
            </a:pPr>
            <a:r>
              <a:rPr lang="de-DE" sz="1600" dirty="0" err="1">
                <a:latin typeface="Arial" panose="020B0604020202020204" pitchFamily="34" charset="0"/>
                <a:cs typeface="Arial" panose="020B0604020202020204" pitchFamily="34" charset="0"/>
              </a:rPr>
              <a:t>opportunity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for</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segmentation</a:t>
            </a:r>
            <a:r>
              <a:rPr lang="de-DE" sz="1600" dirty="0">
                <a:latin typeface="Arial" panose="020B0604020202020204" pitchFamily="34" charset="0"/>
                <a:cs typeface="Arial" panose="020B0604020202020204" pitchFamily="34" charset="0"/>
              </a:rPr>
              <a:t> and </a:t>
            </a:r>
            <a:r>
              <a:rPr lang="de-DE" sz="1600" dirty="0" err="1">
                <a:latin typeface="Arial" panose="020B0604020202020204" pitchFamily="34" charset="0"/>
                <a:cs typeface="Arial" panose="020B0604020202020204" pitchFamily="34" charset="0"/>
              </a:rPr>
              <a:t>memorization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important</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words</a:t>
            </a:r>
            <a:r>
              <a:rPr lang="de-DE" sz="1600" dirty="0">
                <a:latin typeface="Arial" panose="020B0604020202020204" pitchFamily="34" charset="0"/>
                <a:cs typeface="Arial" panose="020B0604020202020204" pitchFamily="34" charset="0"/>
              </a:rPr>
              <a:t> (Böttger, 2020)</a:t>
            </a:r>
          </a:p>
          <a:p>
            <a:pPr marL="285750" indent="-285750">
              <a:buFont typeface="Arial" panose="020B0604020202020204" pitchFamily="34" charset="0"/>
              <a:buChar char="•"/>
            </a:pPr>
            <a:r>
              <a:rPr lang="de-DE" sz="1600" dirty="0">
                <a:latin typeface="Arial" panose="020B0604020202020204" pitchFamily="34" charset="0"/>
                <a:cs typeface="Arial" panose="020B0604020202020204" pitchFamily="34" charset="0"/>
              </a:rPr>
              <a:t>multiple </a:t>
            </a:r>
            <a:r>
              <a:rPr lang="de-DE" sz="1600" dirty="0" err="1">
                <a:latin typeface="Arial" panose="020B0604020202020204" pitchFamily="34" charset="0"/>
                <a:cs typeface="Arial" panose="020B0604020202020204" pitchFamily="34" charset="0"/>
              </a:rPr>
              <a:t>puzzles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including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reading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tasks</a:t>
            </a:r>
            <a:r>
              <a:rPr lang="de-DE" sz="1600" dirty="0">
                <a:latin typeface="Arial" panose="020B0604020202020204" pitchFamily="34" charset="0"/>
                <a:cs typeface="Arial" panose="020B0604020202020204" pitchFamily="34" charset="0"/>
              </a:rPr>
              <a:t> (Bradford et al., 2021)</a:t>
            </a:r>
          </a:p>
          <a:p>
            <a:pPr marL="285750" indent="-285750">
              <a:buFont typeface="Arial" panose="020B0604020202020204" pitchFamily="34" charset="0"/>
              <a:buChar char="•"/>
            </a:pPr>
            <a:r>
              <a:rPr lang="de-DE" sz="1600" dirty="0" err="1">
                <a:latin typeface="Arial" panose="020B0604020202020204" pitchFamily="34" charset="0"/>
                <a:cs typeface="Arial" panose="020B0604020202020204" pitchFamily="34" charset="0"/>
              </a:rPr>
              <a:t>creating</a:t>
            </a:r>
            <a:r>
              <a:rPr lang="de-DE" sz="1600" dirty="0">
                <a:latin typeface="Arial" panose="020B0604020202020204" pitchFamily="34" charset="0"/>
                <a:cs typeface="Arial" panose="020B0604020202020204" pitchFamily="34" charset="0"/>
              </a:rPr>
              <a:t> a digital </a:t>
            </a:r>
            <a:r>
              <a:rPr lang="de-DE" sz="1600" dirty="0" err="1">
                <a:latin typeface="Arial" panose="020B0604020202020204" pitchFamily="34" charset="0"/>
                <a:cs typeface="Arial" panose="020B0604020202020204" pitchFamily="34" charset="0"/>
              </a:rPr>
              <a:t>escape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room</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students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have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to</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work</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with</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texts</a:t>
            </a:r>
            <a:r>
              <a:rPr lang="de-DE" sz="1600" dirty="0">
                <a:latin typeface="Arial" panose="020B0604020202020204" pitchFamily="34" charset="0"/>
                <a:cs typeface="Arial" panose="020B0604020202020204" pitchFamily="34" charset="0"/>
              </a:rPr>
              <a:t> (Bündgens-Kosten, 2021)</a:t>
            </a:r>
          </a:p>
        </p:txBody>
      </p:sp>
      <p:sp>
        <p:nvSpPr>
          <p:cNvPr id="8" name="Textfeld 7">
            <a:extLst>
              <a:ext uri="{FF2B5EF4-FFF2-40B4-BE49-F238E27FC236}">
                <a16:creationId xmlns:a16="http://schemas.microsoft.com/office/drawing/2014/main" id="{0AD0192D-F193-8D85-73CD-AE071B64C658}"/>
              </a:ext>
            </a:extLst>
          </p:cNvPr>
          <p:cNvSpPr txBox="1"/>
          <p:nvPr/>
        </p:nvSpPr>
        <p:spPr>
          <a:xfrm>
            <a:off x="217910" y="5903893"/>
            <a:ext cx="11059094" cy="954107"/>
          </a:xfrm>
          <a:prstGeom prst="rect">
            <a:avLst/>
          </a:prstGeom>
          <a:noFill/>
        </p:spPr>
        <p:txBody>
          <a:bodyPr wrap="square" rtlCol="0">
            <a:spAutoFit/>
          </a:bodyPr>
          <a:lstStyle/>
          <a:p>
            <a:r>
              <a:rPr lang="de-DE" sz="800" b="1" dirty="0">
                <a:latin typeface="Arial" panose="020B0604020202020204" pitchFamily="34" charset="0"/>
                <a:cs typeface="Arial" panose="020B0604020202020204" pitchFamily="34" charset="0"/>
              </a:rPr>
              <a:t>Bradford, C.C; Brown, V.; El </a:t>
            </a:r>
            <a:r>
              <a:rPr lang="de-DE" sz="800" b="1" dirty="0" err="1">
                <a:latin typeface="Arial" panose="020B0604020202020204" pitchFamily="34" charset="0"/>
                <a:cs typeface="Arial" panose="020B0604020202020204" pitchFamily="34" charset="0"/>
              </a:rPr>
              <a:t>Houari</a:t>
            </a:r>
            <a:r>
              <a:rPr lang="de-DE" sz="800" b="1" dirty="0">
                <a:latin typeface="Arial" panose="020B0604020202020204" pitchFamily="34" charset="0"/>
                <a:cs typeface="Arial" panose="020B0604020202020204" pitchFamily="34" charset="0"/>
              </a:rPr>
              <a:t>, M.; </a:t>
            </a:r>
            <a:r>
              <a:rPr lang="de-DE" sz="800" b="1" dirty="0" err="1">
                <a:latin typeface="Arial" panose="020B0604020202020204" pitchFamily="34" charset="0"/>
                <a:cs typeface="Arial" panose="020B0604020202020204" pitchFamily="34" charset="0"/>
              </a:rPr>
              <a:t>Trakis</a:t>
            </a:r>
            <a:r>
              <a:rPr lang="de-DE" sz="800" b="1" dirty="0">
                <a:latin typeface="Arial" panose="020B0604020202020204" pitchFamily="34" charset="0"/>
                <a:cs typeface="Arial" panose="020B0604020202020204" pitchFamily="34" charset="0"/>
              </a:rPr>
              <a:t>, J.M.; Weber, J.A.; </a:t>
            </a:r>
            <a:r>
              <a:rPr lang="de-DE" sz="800" b="1" dirty="0" err="1">
                <a:latin typeface="Arial" panose="020B0604020202020204" pitchFamily="34" charset="0"/>
                <a:cs typeface="Arial" panose="020B0604020202020204" pitchFamily="34" charset="0"/>
              </a:rPr>
              <a:t>Buendgens</a:t>
            </a:r>
            <a:r>
              <a:rPr lang="de-DE" sz="800" b="1" dirty="0">
                <a:latin typeface="Arial" panose="020B0604020202020204" pitchFamily="34" charset="0"/>
                <a:cs typeface="Arial" panose="020B0604020202020204" pitchFamily="34" charset="0"/>
              </a:rPr>
              <a:t>-Kosten, J. </a:t>
            </a:r>
            <a:r>
              <a:rPr lang="de-DE" sz="800" dirty="0">
                <a:latin typeface="Arial" panose="020B0604020202020204" pitchFamily="34" charset="0"/>
                <a:cs typeface="Arial" panose="020B0604020202020204" pitchFamily="34" charset="0"/>
              </a:rPr>
              <a:t>(2021): English Escape! </a:t>
            </a:r>
            <a:r>
              <a:rPr lang="de-DE" sz="800" dirty="0" err="1">
                <a:latin typeface="Arial" panose="020B0604020202020204" pitchFamily="34" charset="0"/>
                <a:cs typeface="Arial" panose="020B0604020202020204" pitchFamily="34" charset="0"/>
              </a:rPr>
              <a:t>Using</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breakout</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games</a:t>
            </a:r>
            <a:r>
              <a:rPr lang="de-DE" sz="800" dirty="0">
                <a:latin typeface="Arial" panose="020B0604020202020204" pitchFamily="34" charset="0"/>
                <a:cs typeface="Arial" panose="020B0604020202020204" pitchFamily="34" charset="0"/>
              </a:rPr>
              <a:t> in </a:t>
            </a:r>
            <a:r>
              <a:rPr lang="de-DE" sz="800" dirty="0" err="1">
                <a:latin typeface="Arial" panose="020B0604020202020204" pitchFamily="34" charset="0"/>
                <a:cs typeface="Arial" panose="020B0604020202020204" pitchFamily="34" charset="0"/>
              </a:rPr>
              <a:t>the</a:t>
            </a:r>
            <a:r>
              <a:rPr lang="de-DE" sz="800" dirty="0">
                <a:latin typeface="Arial" panose="020B0604020202020204" pitchFamily="34" charset="0"/>
                <a:cs typeface="Arial" panose="020B0604020202020204" pitchFamily="34" charset="0"/>
              </a:rPr>
              <a:t> intermediate </a:t>
            </a:r>
            <a:r>
              <a:rPr lang="de-DE" sz="800" dirty="0" err="1">
                <a:latin typeface="Arial" panose="020B0604020202020204" pitchFamily="34" charset="0"/>
                <a:cs typeface="Arial" panose="020B0604020202020204" pitchFamily="34" charset="0"/>
              </a:rPr>
              <a:t>to</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advanced</a:t>
            </a:r>
            <a:r>
              <a:rPr lang="de-DE" sz="800" dirty="0">
                <a:latin typeface="Arial" panose="020B0604020202020204" pitchFamily="34" charset="0"/>
                <a:cs typeface="Arial" panose="020B0604020202020204" pitchFamily="34" charset="0"/>
              </a:rPr>
              <a:t> EFL </a:t>
            </a:r>
            <a:r>
              <a:rPr lang="de-DE" sz="800" dirty="0" err="1">
                <a:latin typeface="Arial" panose="020B0604020202020204" pitchFamily="34" charset="0"/>
                <a:cs typeface="Arial" panose="020B0604020202020204" pitchFamily="34" charset="0"/>
              </a:rPr>
              <a:t>classroom</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Ludic</a:t>
            </a:r>
            <a:r>
              <a:rPr lang="de-DE" sz="800" dirty="0">
                <a:latin typeface="Arial" panose="020B0604020202020204" pitchFamily="34" charset="0"/>
                <a:cs typeface="Arial" panose="020B0604020202020204" pitchFamily="34" charset="0"/>
              </a:rPr>
              <a:t> Language </a:t>
            </a:r>
            <a:r>
              <a:rPr lang="de-DE" sz="800" dirty="0" err="1">
                <a:latin typeface="Arial" panose="020B0604020202020204" pitchFamily="34" charset="0"/>
                <a:cs typeface="Arial" panose="020B0604020202020204" pitchFamily="34" charset="0"/>
              </a:rPr>
              <a:t>Pedagogy</a:t>
            </a:r>
            <a:r>
              <a:rPr lang="de-DE" sz="800" dirty="0">
                <a:latin typeface="Arial" panose="020B0604020202020204" pitchFamily="34" charset="0"/>
                <a:cs typeface="Arial" panose="020B0604020202020204" pitchFamily="34" charset="0"/>
              </a:rPr>
              <a:t>, 3, p. 1-20.</a:t>
            </a:r>
          </a:p>
          <a:p>
            <a:r>
              <a:rPr lang="de-DE" sz="800" b="1" dirty="0">
                <a:latin typeface="Arial" panose="020B0604020202020204" pitchFamily="34" charset="0"/>
                <a:cs typeface="Arial" panose="020B0604020202020204" pitchFamily="34" charset="0"/>
              </a:rPr>
              <a:t>Böttger, Heiner </a:t>
            </a:r>
            <a:r>
              <a:rPr lang="de-DE" sz="800" dirty="0">
                <a:latin typeface="Arial" panose="020B0604020202020204" pitchFamily="34" charset="0"/>
                <a:cs typeface="Arial" panose="020B0604020202020204" pitchFamily="34" charset="0"/>
              </a:rPr>
              <a:t>(2020): Englisch lernen in der Grundschule. Eine kindgerechte Fachdidaktik. 3., vollständig überarbeitete Auflage. Bad Heilbrunn: Julius Klinkhardt, p. 63-64, 121-122. </a:t>
            </a:r>
          </a:p>
          <a:p>
            <a:r>
              <a:rPr lang="de-DE" sz="800" b="1" dirty="0">
                <a:latin typeface="Arial" panose="020B0604020202020204" pitchFamily="34" charset="0"/>
                <a:cs typeface="Arial" panose="020B0604020202020204" pitchFamily="34" charset="0"/>
              </a:rPr>
              <a:t>Bündgens-Kosten, Judith </a:t>
            </a:r>
            <a:r>
              <a:rPr lang="de-DE" sz="800" dirty="0">
                <a:latin typeface="Arial" panose="020B0604020202020204" pitchFamily="34" charset="0"/>
                <a:cs typeface="Arial" panose="020B0604020202020204" pitchFamily="34" charset="0"/>
              </a:rPr>
              <a:t>(2021): </a:t>
            </a:r>
            <a:r>
              <a:rPr lang="de-DE" sz="800" dirty="0" err="1">
                <a:latin typeface="Arial" panose="020B0604020202020204" pitchFamily="34" charset="0"/>
                <a:cs typeface="Arial" panose="020B0604020202020204" pitchFamily="34" charset="0"/>
              </a:rPr>
              <a:t>Breakout</a:t>
            </a:r>
            <a:r>
              <a:rPr lang="de-DE" sz="800" dirty="0">
                <a:latin typeface="Arial" panose="020B0604020202020204" pitchFamily="34" charset="0"/>
                <a:cs typeface="Arial" panose="020B0604020202020204" pitchFamily="34" charset="0"/>
              </a:rPr>
              <a:t> Games im Englischunterricht. In: Bündgens-Kosten, Judith/Schildhauer, Peter (Hrsg.): Englischunterricht in einer digitalisierten Gesellschaft. Weinheim/Basel: Beltz, p. 166-172.</a:t>
            </a:r>
          </a:p>
          <a:p>
            <a:r>
              <a:rPr lang="de-DE" sz="800" b="1" dirty="0" err="1">
                <a:latin typeface="Arial" panose="020B0604020202020204" pitchFamily="34" charset="0"/>
                <a:cs typeface="Arial" panose="020B0604020202020204" pitchFamily="34" charset="0"/>
              </a:rPr>
              <a:t>Gravelsina</a:t>
            </a:r>
            <a:r>
              <a:rPr lang="de-DE" sz="800" b="1" dirty="0">
                <a:latin typeface="Arial" panose="020B0604020202020204" pitchFamily="34" charset="0"/>
                <a:cs typeface="Arial" panose="020B0604020202020204" pitchFamily="34" charset="0"/>
              </a:rPr>
              <a:t>, Elina/Daniela, Linda </a:t>
            </a:r>
            <a:r>
              <a:rPr lang="de-DE" sz="800" dirty="0">
                <a:latin typeface="Arial" panose="020B0604020202020204" pitchFamily="34" charset="0"/>
                <a:cs typeface="Arial" panose="020B0604020202020204" pitchFamily="34" charset="0"/>
              </a:rPr>
              <a:t>(2023): </a:t>
            </a:r>
            <a:r>
              <a:rPr lang="de-DE" sz="800" dirty="0" err="1">
                <a:latin typeface="Arial" panose="020B0604020202020204" pitchFamily="34" charset="0"/>
                <a:cs typeface="Arial" panose="020B0604020202020204" pitchFamily="34" charset="0"/>
              </a:rPr>
              <a:t>Designing</a:t>
            </a:r>
            <a:r>
              <a:rPr lang="de-DE" sz="800" dirty="0">
                <a:latin typeface="Arial" panose="020B0604020202020204" pitchFamily="34" charset="0"/>
                <a:cs typeface="Arial" panose="020B0604020202020204" pitchFamily="34" charset="0"/>
              </a:rPr>
              <a:t> an Online Escape Room </a:t>
            </a:r>
            <a:r>
              <a:rPr lang="de-DE" sz="800" dirty="0" err="1">
                <a:latin typeface="Arial" panose="020B0604020202020204" pitchFamily="34" charset="0"/>
                <a:cs typeface="Arial" panose="020B0604020202020204" pitchFamily="34" charset="0"/>
              </a:rPr>
              <a:t>as</a:t>
            </a:r>
            <a:r>
              <a:rPr lang="de-DE" sz="800" dirty="0">
                <a:latin typeface="Arial" panose="020B0604020202020204" pitchFamily="34" charset="0"/>
                <a:cs typeface="Arial" panose="020B0604020202020204" pitchFamily="34" charset="0"/>
              </a:rPr>
              <a:t> an Educational Tool. In: Daniela, Linda (</a:t>
            </a:r>
            <a:r>
              <a:rPr lang="de-DE" sz="800" dirty="0" err="1">
                <a:latin typeface="Arial" panose="020B0604020202020204" pitchFamily="34" charset="0"/>
                <a:cs typeface="Arial" panose="020B0604020202020204" pitchFamily="34" charset="0"/>
              </a:rPr>
              <a:t>Hrsg</a:t>
            </a:r>
            <a:r>
              <a:rPr lang="de-DE" sz="800" dirty="0">
                <a:latin typeface="Arial" panose="020B0604020202020204" pitchFamily="34" charset="0"/>
                <a:cs typeface="Arial" panose="020B0604020202020204" pitchFamily="34" charset="0"/>
              </a:rPr>
              <a:t>): Smart </a:t>
            </a:r>
            <a:r>
              <a:rPr lang="de-DE" sz="800" dirty="0" err="1">
                <a:latin typeface="Arial" panose="020B0604020202020204" pitchFamily="34" charset="0"/>
                <a:cs typeface="Arial" panose="020B0604020202020204" pitchFamily="34" charset="0"/>
              </a:rPr>
              <a:t>Pedagogy</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of</a:t>
            </a:r>
            <a:r>
              <a:rPr lang="de-DE" sz="800" dirty="0">
                <a:latin typeface="Arial" panose="020B0604020202020204" pitchFamily="34" charset="0"/>
                <a:cs typeface="Arial" panose="020B0604020202020204" pitchFamily="34" charset="0"/>
              </a:rPr>
              <a:t> Game-</a:t>
            </a:r>
            <a:r>
              <a:rPr lang="de-DE" sz="800" dirty="0" err="1">
                <a:latin typeface="Arial" panose="020B0604020202020204" pitchFamily="34" charset="0"/>
                <a:cs typeface="Arial" panose="020B0604020202020204" pitchFamily="34" charset="0"/>
              </a:rPr>
              <a:t>based</a:t>
            </a:r>
            <a:r>
              <a:rPr lang="de-DE" sz="800" dirty="0">
                <a:latin typeface="Arial" panose="020B0604020202020204" pitchFamily="34" charset="0"/>
                <a:cs typeface="Arial" panose="020B0604020202020204" pitchFamily="34" charset="0"/>
              </a:rPr>
              <a:t> Learning. Cham, </a:t>
            </a:r>
            <a:r>
              <a:rPr lang="de-DE" sz="800" dirty="0" err="1">
                <a:latin typeface="Arial" panose="020B0604020202020204" pitchFamily="34" charset="0"/>
                <a:cs typeface="Arial" panose="020B0604020202020204" pitchFamily="34" charset="0"/>
              </a:rPr>
              <a:t>Switzerland</a:t>
            </a:r>
            <a:r>
              <a:rPr lang="de-DE" sz="800" dirty="0">
                <a:latin typeface="Arial" panose="020B0604020202020204" pitchFamily="34" charset="0"/>
                <a:cs typeface="Arial" panose="020B0604020202020204" pitchFamily="34" charset="0"/>
              </a:rPr>
              <a:t>: Springer, p. 119-121.</a:t>
            </a:r>
          </a:p>
          <a:p>
            <a:r>
              <a:rPr lang="de-DE" sz="800" b="1" dirty="0" err="1">
                <a:latin typeface="Arial" panose="020B0604020202020204" pitchFamily="34" charset="0"/>
                <a:cs typeface="Arial" panose="020B0604020202020204" pitchFamily="34" charset="0"/>
              </a:rPr>
              <a:t>Kurrat</a:t>
            </a:r>
            <a:r>
              <a:rPr lang="de-DE" sz="800" b="1" dirty="0">
                <a:latin typeface="Arial" panose="020B0604020202020204" pitchFamily="34" charset="0"/>
                <a:cs typeface="Arial" panose="020B0604020202020204" pitchFamily="34" charset="0"/>
              </a:rPr>
              <a:t>, Annika </a:t>
            </a:r>
            <a:r>
              <a:rPr lang="de-DE" sz="800" dirty="0">
                <a:latin typeface="Arial" panose="020B0604020202020204" pitchFamily="34" charset="0"/>
                <a:cs typeface="Arial" panose="020B0604020202020204" pitchFamily="34" charset="0"/>
              </a:rPr>
              <a:t>(2012): Hör-/Sehverstehen. In: Böttger, Heiner (Hrsg.): Englisch. Didaktik für die Grundschule. Berlin: Cornelsen, p. 91, 95-96.</a:t>
            </a:r>
          </a:p>
          <a:p>
            <a:r>
              <a:rPr lang="de-DE" sz="800" b="1" dirty="0">
                <a:latin typeface="Arial" panose="020B0604020202020204" pitchFamily="34" charset="0"/>
                <a:cs typeface="Arial" panose="020B0604020202020204" pitchFamily="34" charset="0"/>
              </a:rPr>
              <a:t>Sanz-Prieto, Mariano/de Pablo </a:t>
            </a:r>
            <a:r>
              <a:rPr lang="de-DE" sz="800" b="1" dirty="0" err="1">
                <a:latin typeface="Arial" panose="020B0604020202020204" pitchFamily="34" charset="0"/>
                <a:cs typeface="Arial" panose="020B0604020202020204" pitchFamily="34" charset="0"/>
              </a:rPr>
              <a:t>Gonzáles</a:t>
            </a:r>
            <a:r>
              <a:rPr lang="de-DE" sz="800" b="1" dirty="0">
                <a:latin typeface="Arial" panose="020B0604020202020204" pitchFamily="34" charset="0"/>
                <a:cs typeface="Arial" panose="020B0604020202020204" pitchFamily="34" charset="0"/>
              </a:rPr>
              <a:t>, Gema </a:t>
            </a:r>
            <a:r>
              <a:rPr lang="de-DE" sz="800" dirty="0">
                <a:latin typeface="Arial" panose="020B0604020202020204" pitchFamily="34" charset="0"/>
                <a:cs typeface="Arial" panose="020B0604020202020204" pitchFamily="34" charset="0"/>
              </a:rPr>
              <a:t>(2023): </a:t>
            </a:r>
            <a:r>
              <a:rPr lang="de-DE" sz="800" dirty="0" err="1">
                <a:latin typeface="Arial" panose="020B0604020202020204" pitchFamily="34" charset="0"/>
                <a:cs typeface="Arial" panose="020B0604020202020204" pitchFamily="34" charset="0"/>
              </a:rPr>
              <a:t>Gamify</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Gamifying</a:t>
            </a:r>
            <a:r>
              <a:rPr lang="de-DE" sz="800" dirty="0">
                <a:latin typeface="Arial" panose="020B0604020202020204" pitchFamily="34" charset="0"/>
                <a:cs typeface="Arial" panose="020B0604020202020204" pitchFamily="34" charset="0"/>
              </a:rPr>
              <a:t>: Learning </a:t>
            </a:r>
            <a:r>
              <a:rPr lang="de-DE" sz="800" dirty="0" err="1">
                <a:latin typeface="Arial" panose="020B0604020202020204" pitchFamily="34" charset="0"/>
                <a:cs typeface="Arial" panose="020B0604020202020204" pitchFamily="34" charset="0"/>
              </a:rPr>
              <a:t>with</a:t>
            </a:r>
            <a:r>
              <a:rPr lang="de-DE" sz="800" dirty="0">
                <a:latin typeface="Arial" panose="020B0604020202020204" pitchFamily="34" charset="0"/>
                <a:cs typeface="Arial" panose="020B0604020202020204" pitchFamily="34" charset="0"/>
              </a:rPr>
              <a:t> Breakouts. In: Daniela, Linda (</a:t>
            </a:r>
            <a:r>
              <a:rPr lang="de-DE" sz="800" dirty="0" err="1">
                <a:latin typeface="Arial" panose="020B0604020202020204" pitchFamily="34" charset="0"/>
                <a:cs typeface="Arial" panose="020B0604020202020204" pitchFamily="34" charset="0"/>
              </a:rPr>
              <a:t>Hrsg</a:t>
            </a:r>
            <a:r>
              <a:rPr lang="de-DE" sz="800" dirty="0">
                <a:latin typeface="Arial" panose="020B0604020202020204" pitchFamily="34" charset="0"/>
                <a:cs typeface="Arial" panose="020B0604020202020204" pitchFamily="34" charset="0"/>
              </a:rPr>
              <a:t>): Smart </a:t>
            </a:r>
            <a:r>
              <a:rPr lang="de-DE" sz="800" dirty="0" err="1">
                <a:latin typeface="Arial" panose="020B0604020202020204" pitchFamily="34" charset="0"/>
                <a:cs typeface="Arial" panose="020B0604020202020204" pitchFamily="34" charset="0"/>
              </a:rPr>
              <a:t>Pedagogy</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of</a:t>
            </a:r>
            <a:r>
              <a:rPr lang="de-DE" sz="800" dirty="0">
                <a:latin typeface="Arial" panose="020B0604020202020204" pitchFamily="34" charset="0"/>
                <a:cs typeface="Arial" panose="020B0604020202020204" pitchFamily="34" charset="0"/>
              </a:rPr>
              <a:t> Game-</a:t>
            </a:r>
            <a:r>
              <a:rPr lang="de-DE" sz="800" dirty="0" err="1">
                <a:latin typeface="Arial" panose="020B0604020202020204" pitchFamily="34" charset="0"/>
                <a:cs typeface="Arial" panose="020B0604020202020204" pitchFamily="34" charset="0"/>
              </a:rPr>
              <a:t>based</a:t>
            </a:r>
            <a:r>
              <a:rPr lang="de-DE" sz="800" dirty="0">
                <a:latin typeface="Arial" panose="020B0604020202020204" pitchFamily="34" charset="0"/>
                <a:cs typeface="Arial" panose="020B0604020202020204" pitchFamily="34" charset="0"/>
              </a:rPr>
              <a:t> Learning. Cham, </a:t>
            </a:r>
            <a:r>
              <a:rPr lang="de-DE" sz="800" dirty="0" err="1">
                <a:latin typeface="Arial" panose="020B0604020202020204" pitchFamily="34" charset="0"/>
                <a:cs typeface="Arial" panose="020B0604020202020204" pitchFamily="34" charset="0"/>
              </a:rPr>
              <a:t>Switzerland</a:t>
            </a:r>
            <a:r>
              <a:rPr lang="de-DE" sz="800" dirty="0">
                <a:latin typeface="Arial" panose="020B0604020202020204" pitchFamily="34" charset="0"/>
                <a:cs typeface="Arial" panose="020B0604020202020204" pitchFamily="34" charset="0"/>
              </a:rPr>
              <a:t>: Springer, p. 103-106. </a:t>
            </a:r>
          </a:p>
          <a:p>
            <a:r>
              <a:rPr lang="de-DE" sz="800" b="1" dirty="0">
                <a:latin typeface="Arial" panose="020B0604020202020204" pitchFamily="34" charset="0"/>
                <a:cs typeface="Arial" panose="020B0604020202020204" pitchFamily="34" charset="0"/>
              </a:rPr>
              <a:t>Ur, Penny </a:t>
            </a:r>
            <a:r>
              <a:rPr lang="de-DE" sz="800" dirty="0">
                <a:latin typeface="Arial" panose="020B0604020202020204" pitchFamily="34" charset="0"/>
                <a:cs typeface="Arial" panose="020B0604020202020204" pitchFamily="34" charset="0"/>
              </a:rPr>
              <a:t>(2012): A Course in English Language Teaching. 2nd </a:t>
            </a:r>
            <a:r>
              <a:rPr lang="de-DE" sz="800" dirty="0" err="1">
                <a:latin typeface="Arial" panose="020B0604020202020204" pitchFamily="34" charset="0"/>
                <a:cs typeface="Arial" panose="020B0604020202020204" pitchFamily="34" charset="0"/>
              </a:rPr>
              <a:t>edition</a:t>
            </a:r>
            <a:r>
              <a:rPr lang="de-DE" sz="800" dirty="0">
                <a:latin typeface="Arial" panose="020B0604020202020204" pitchFamily="34" charset="0"/>
                <a:cs typeface="Arial" panose="020B0604020202020204" pitchFamily="34" charset="0"/>
              </a:rPr>
              <a:t>. Cambridge: Cambridge University Press, p. 102 – 103, 133. </a:t>
            </a:r>
          </a:p>
        </p:txBody>
      </p:sp>
      <p:pic>
        <p:nvPicPr>
          <p:cNvPr id="10" name="importance reading and listening in digital escape rooms">
            <a:hlinkClick r:id="" action="ppaction://media"/>
            <a:extLst>
              <a:ext uri="{FF2B5EF4-FFF2-40B4-BE49-F238E27FC236}">
                <a16:creationId xmlns:a16="http://schemas.microsoft.com/office/drawing/2014/main" id="{18E4A2E0-9662-06A6-6401-55C92EEA0F6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77004" y="181586"/>
            <a:ext cx="609600" cy="609600"/>
          </a:xfrm>
          <a:prstGeom prst="rect">
            <a:avLst/>
          </a:prstGeom>
        </p:spPr>
      </p:pic>
      <p:pic>
        <p:nvPicPr>
          <p:cNvPr id="11" name="Grafik 10">
            <a:extLst>
              <a:ext uri="{FF2B5EF4-FFF2-40B4-BE49-F238E27FC236}">
                <a16:creationId xmlns:a16="http://schemas.microsoft.com/office/drawing/2014/main" id="{238B91A7-5023-F387-5663-23750C632665}"/>
              </a:ext>
            </a:extLst>
          </p:cNvPr>
          <p:cNvPicPr>
            <a:picLocks noChangeAspect="1"/>
          </p:cNvPicPr>
          <p:nvPr/>
        </p:nvPicPr>
        <p:blipFill>
          <a:blip r:embed="rId7"/>
          <a:stretch>
            <a:fillRect/>
          </a:stretch>
        </p:blipFill>
        <p:spPr>
          <a:xfrm>
            <a:off x="10651143" y="6051733"/>
            <a:ext cx="1322947" cy="658425"/>
          </a:xfrm>
          <a:prstGeom prst="rect">
            <a:avLst/>
          </a:prstGeom>
        </p:spPr>
      </p:pic>
    </p:spTree>
    <p:extLst>
      <p:ext uri="{BB962C8B-B14F-4D97-AF65-F5344CB8AC3E}">
        <p14:creationId xmlns:p14="http://schemas.microsoft.com/office/powerpoint/2010/main" val="286675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76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B32731-FEE9-DF43-8CE9-2C582E1FF0FD}"/>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Digital Escape Rooms</a:t>
            </a:r>
          </a:p>
        </p:txBody>
      </p:sp>
      <p:sp>
        <p:nvSpPr>
          <p:cNvPr id="3" name="Inhaltsplatzhalter 2">
            <a:extLst>
              <a:ext uri="{FF2B5EF4-FFF2-40B4-BE49-F238E27FC236}">
                <a16:creationId xmlns:a16="http://schemas.microsoft.com/office/drawing/2014/main" id="{1679C642-EB2C-4579-63C0-E74295C84766}"/>
              </a:ext>
            </a:extLst>
          </p:cNvPr>
          <p:cNvSpPr>
            <a:spLocks noGrp="1"/>
          </p:cNvSpPr>
          <p:nvPr>
            <p:ph idx="1"/>
          </p:nvPr>
        </p:nvSpPr>
        <p:spPr>
          <a:xfrm>
            <a:off x="3884017" y="752104"/>
            <a:ext cx="7315200" cy="743466"/>
          </a:xfrm>
        </p:spPr>
        <p:txBody>
          <a:bodyPr>
            <a:normAutofit/>
          </a:bodyPr>
          <a:lstStyle/>
          <a:p>
            <a:pPr marL="0" indent="0">
              <a:buNone/>
            </a:pPr>
            <a:r>
              <a:rPr lang="de-DE" b="1" dirty="0">
                <a:latin typeface="Arial" panose="020B0604020202020204" pitchFamily="34" charset="0"/>
                <a:cs typeface="Arial" panose="020B0604020202020204" pitchFamily="34" charset="0"/>
              </a:rPr>
              <a:t>2.4 Pros and </a:t>
            </a:r>
            <a:r>
              <a:rPr lang="de-DE" b="1" dirty="0" err="1">
                <a:latin typeface="Arial" panose="020B0604020202020204" pitchFamily="34" charset="0"/>
                <a:cs typeface="Arial" panose="020B0604020202020204" pitchFamily="34" charset="0"/>
              </a:rPr>
              <a:t>Cons</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of</a:t>
            </a:r>
            <a:r>
              <a:rPr lang="de-DE" b="1" dirty="0">
                <a:latin typeface="Arial" panose="020B0604020202020204" pitchFamily="34" charset="0"/>
                <a:cs typeface="Arial" panose="020B0604020202020204" pitchFamily="34" charset="0"/>
              </a:rPr>
              <a:t> Digital Escape Rooms</a:t>
            </a:r>
          </a:p>
        </p:txBody>
      </p:sp>
      <p:graphicFrame>
        <p:nvGraphicFramePr>
          <p:cNvPr id="4" name="Tabelle 3">
            <a:extLst>
              <a:ext uri="{FF2B5EF4-FFF2-40B4-BE49-F238E27FC236}">
                <a16:creationId xmlns:a16="http://schemas.microsoft.com/office/drawing/2014/main" id="{6CF112E1-9491-0678-EC4C-93F4A4DF9FE4}"/>
              </a:ext>
            </a:extLst>
          </p:cNvPr>
          <p:cNvGraphicFramePr>
            <a:graphicFrameLocks noGrp="1"/>
          </p:cNvGraphicFramePr>
          <p:nvPr>
            <p:extLst>
              <p:ext uri="{D42A27DB-BD31-4B8C-83A1-F6EECF244321}">
                <p14:modId xmlns:p14="http://schemas.microsoft.com/office/powerpoint/2010/main" val="3820181192"/>
              </p:ext>
            </p:extLst>
          </p:nvPr>
        </p:nvGraphicFramePr>
        <p:xfrm>
          <a:off x="3595329" y="1495570"/>
          <a:ext cx="8128000" cy="4374288"/>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623465992"/>
                    </a:ext>
                  </a:extLst>
                </a:gridCol>
                <a:gridCol w="4064000">
                  <a:extLst>
                    <a:ext uri="{9D8B030D-6E8A-4147-A177-3AD203B41FA5}">
                      <a16:colId xmlns:a16="http://schemas.microsoft.com/office/drawing/2014/main" val="3330060280"/>
                    </a:ext>
                  </a:extLst>
                </a:gridCol>
              </a:tblGrid>
              <a:tr h="746003">
                <a:tc>
                  <a:txBody>
                    <a:bodyPr/>
                    <a:lstStyle/>
                    <a:p>
                      <a:r>
                        <a:rPr lang="de-DE" sz="2000" dirty="0">
                          <a:latin typeface="Arial" panose="020B0604020202020204" pitchFamily="34" charset="0"/>
                          <a:cs typeface="Arial" panose="020B0604020202020204" pitchFamily="34" charset="0"/>
                        </a:rPr>
                        <a:t>Pros</a:t>
                      </a:r>
                    </a:p>
                    <a:p>
                      <a:endParaRPr lang="de-DE" dirty="0"/>
                    </a:p>
                  </a:txBody>
                  <a:tcPr/>
                </a:tc>
                <a:tc>
                  <a:txBody>
                    <a:bodyPr/>
                    <a:lstStyle/>
                    <a:p>
                      <a:r>
                        <a:rPr lang="de-DE" sz="2000" dirty="0" err="1">
                          <a:latin typeface="Arial" panose="020B0604020202020204" pitchFamily="34" charset="0"/>
                          <a:cs typeface="Arial" panose="020B0604020202020204" pitchFamily="34" charset="0"/>
                        </a:rPr>
                        <a:t>Cons</a:t>
                      </a:r>
                      <a:endParaRPr lang="de-DE"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02457048"/>
                  </a:ext>
                </a:extLst>
              </a:tr>
              <a:tr h="3628285">
                <a:tc>
                  <a:txBody>
                    <a:bodyPr/>
                    <a:lstStyle/>
                    <a:p>
                      <a:pPr marL="285750" indent="-285750">
                        <a:buFont typeface="Arial" panose="020B0604020202020204" pitchFamily="34" charset="0"/>
                        <a:buChar char="•"/>
                      </a:pPr>
                      <a:r>
                        <a:rPr lang="en-US" sz="1700" dirty="0">
                          <a:latin typeface="Arial" panose="020B0604020202020204" pitchFamily="34" charset="0"/>
                          <a:cs typeface="Arial" panose="020B0604020202020204" pitchFamily="34" charset="0"/>
                        </a:rPr>
                        <a:t>possibility for teachers = &gt; creating attractively and motivational learning processes (</a:t>
                      </a:r>
                      <a:r>
                        <a:rPr lang="es-ES" sz="1700" dirty="0">
                          <a:latin typeface="Arial" panose="020B0604020202020204" pitchFamily="34" charset="0"/>
                          <a:cs typeface="Arial" panose="020B0604020202020204" pitchFamily="34" charset="0"/>
                        </a:rPr>
                        <a:t>Sanz-Prieto/de Pablo González, 2023)</a:t>
                      </a:r>
                    </a:p>
                    <a:p>
                      <a:pPr marL="285750" indent="-285750">
                        <a:buFont typeface="Arial" panose="020B0604020202020204" pitchFamily="34" charset="0"/>
                        <a:buChar char="•"/>
                      </a:pPr>
                      <a:r>
                        <a:rPr lang="es-ES" sz="1700" dirty="0">
                          <a:latin typeface="Arial" panose="020B0604020202020204" pitchFamily="34" charset="0"/>
                          <a:cs typeface="Arial" panose="020B0604020202020204" pitchFamily="34" charset="0"/>
                        </a:rPr>
                        <a:t>students work with a well-known structure (Sanz-Prieto/de Pablo González, 2023)</a:t>
                      </a:r>
                    </a:p>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deeper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understanding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content</a:t>
                      </a:r>
                      <a:r>
                        <a:rPr lang="de-DE" sz="1700" dirty="0">
                          <a:latin typeface="Arial" panose="020B0604020202020204" pitchFamily="34" charset="0"/>
                          <a:cs typeface="Arial" panose="020B0604020202020204" pitchFamily="34" charset="0"/>
                        </a:rPr>
                        <a:t> plus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transfer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gained</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skills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are</a:t>
                      </a:r>
                      <a:r>
                        <a:rPr lang="de-DE" sz="1700" dirty="0">
                          <a:latin typeface="Arial" panose="020B0604020202020204" pitchFamily="34" charset="0"/>
                          <a:cs typeface="Arial" panose="020B0604020202020204" pitchFamily="34" charset="0"/>
                        </a:rPr>
                        <a:t> possible (</a:t>
                      </a:r>
                      <a:r>
                        <a:rPr lang="it-IT" sz="1700" dirty="0" err="1">
                          <a:latin typeface="Arial" panose="020B0604020202020204" pitchFamily="34" charset="0"/>
                          <a:cs typeface="Arial" panose="020B0604020202020204" pitchFamily="34" charset="0"/>
                        </a:rPr>
                        <a:t>Gravelsina</a:t>
                      </a:r>
                      <a:r>
                        <a:rPr lang="it-IT" sz="1700" dirty="0">
                          <a:latin typeface="Arial" panose="020B0604020202020204" pitchFamily="34" charset="0"/>
                          <a:cs typeface="Arial" panose="020B0604020202020204" pitchFamily="34" charset="0"/>
                        </a:rPr>
                        <a:t>/Daniela, 2023)</a:t>
                      </a:r>
                    </a:p>
                    <a:p>
                      <a:pPr marL="285750" indent="-285750">
                        <a:buFont typeface="Arial" panose="020B0604020202020204" pitchFamily="34" charset="0"/>
                        <a:buChar char="•"/>
                      </a:pPr>
                      <a:r>
                        <a:rPr lang="it-IT" sz="1700" dirty="0" err="1">
                          <a:latin typeface="Arial" panose="020B0604020202020204" pitchFamily="34" charset="0"/>
                          <a:cs typeface="Arial" panose="020B0604020202020204" pitchFamily="34" charset="0"/>
                        </a:rPr>
                        <a:t>created</a:t>
                      </a:r>
                      <a:r>
                        <a:rPr lang="it-IT"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digital</a:t>
                      </a:r>
                      <a:r>
                        <a:rPr lang="it-IT" sz="1700" dirty="0">
                          <a:latin typeface="Arial" panose="020B0604020202020204" pitchFamily="34" charset="0"/>
                          <a:cs typeface="Arial" panose="020B0604020202020204" pitchFamily="34" charset="0"/>
                        </a:rPr>
                        <a:t> </a:t>
                      </a:r>
                      <a:r>
                        <a:rPr lang="it-IT" sz="1700" dirty="0" err="1">
                          <a:latin typeface="Arial" panose="020B0604020202020204" pitchFamily="34" charset="0"/>
                          <a:cs typeface="Arial" panose="020B0604020202020204" pitchFamily="34" charset="0"/>
                        </a:rPr>
                        <a:t>escape</a:t>
                      </a:r>
                      <a:r>
                        <a:rPr lang="it-IT" sz="1700" dirty="0">
                          <a:latin typeface="Arial" panose="020B0604020202020204" pitchFamily="34" charset="0"/>
                          <a:cs typeface="Arial" panose="020B0604020202020204" pitchFamily="34" charset="0"/>
                        </a:rPr>
                        <a:t> rooms can be </a:t>
                      </a:r>
                      <a:r>
                        <a:rPr lang="it-IT" sz="1700" dirty="0" err="1">
                          <a:latin typeface="Arial" panose="020B0604020202020204" pitchFamily="34" charset="0"/>
                          <a:cs typeface="Arial" panose="020B0604020202020204" pitchFamily="34" charset="0"/>
                        </a:rPr>
                        <a:t>used</a:t>
                      </a:r>
                      <a:r>
                        <a:rPr lang="it-IT" sz="1700" dirty="0">
                          <a:latin typeface="Arial" panose="020B0604020202020204" pitchFamily="34" charset="0"/>
                          <a:cs typeface="Arial" panose="020B0604020202020204" pitchFamily="34" charset="0"/>
                        </a:rPr>
                        <a:t> by </a:t>
                      </a:r>
                      <a:r>
                        <a:rPr lang="it-IT" sz="1700" dirty="0" err="1">
                          <a:latin typeface="Arial" panose="020B0604020202020204" pitchFamily="34" charset="0"/>
                          <a:cs typeface="Arial" panose="020B0604020202020204" pitchFamily="34" charset="0"/>
                        </a:rPr>
                        <a:t>different</a:t>
                      </a:r>
                      <a:r>
                        <a:rPr lang="it-IT" sz="1700" dirty="0">
                          <a:latin typeface="Arial" panose="020B0604020202020204" pitchFamily="34" charset="0"/>
                          <a:cs typeface="Arial" panose="020B0604020202020204" pitchFamily="34" charset="0"/>
                        </a:rPr>
                        <a:t> classes and schools (</a:t>
                      </a:r>
                      <a:r>
                        <a:rPr lang="sv-SE" sz="1700" dirty="0">
                          <a:latin typeface="Arial" panose="020B0604020202020204" pitchFamily="34" charset="0"/>
                          <a:cs typeface="Arial" panose="020B0604020202020204" pitchFamily="34" charset="0"/>
                        </a:rPr>
                        <a:t>Gravelsina/Daniela, 2023)</a:t>
                      </a:r>
                      <a:endParaRPr lang="de-DE" sz="1700"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de-DE" sz="1700" dirty="0">
                          <a:latin typeface="Arial" panose="020B0604020202020204" pitchFamily="34" charset="0"/>
                          <a:cs typeface="Arial" panose="020B0604020202020204" pitchFamily="34" charset="0"/>
                        </a:rPr>
                        <a:t>a </a:t>
                      </a:r>
                      <a:r>
                        <a:rPr lang="de-DE" sz="1700" dirty="0" err="1">
                          <a:latin typeface="Arial" panose="020B0604020202020204" pitchFamily="34" charset="0"/>
                          <a:cs typeface="Arial" panose="020B0604020202020204" pitchFamily="34" charset="0"/>
                        </a:rPr>
                        <a:t>lot</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time </a:t>
                      </a:r>
                      <a:r>
                        <a:rPr lang="de-DE" sz="1700" dirty="0" err="1">
                          <a:latin typeface="Arial" panose="020B0604020202020204" pitchFamily="34" charset="0"/>
                          <a:cs typeface="Arial" panose="020B0604020202020204" pitchFamily="34" charset="0"/>
                        </a:rPr>
                        <a:t>needed</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finding</a:t>
                      </a:r>
                      <a:r>
                        <a:rPr lang="de-DE" sz="1700" dirty="0">
                          <a:latin typeface="Arial" panose="020B0604020202020204" pitchFamily="34" charset="0"/>
                          <a:cs typeface="Arial" panose="020B0604020202020204" pitchFamily="34" charset="0"/>
                        </a:rPr>
                        <a:t> a </a:t>
                      </a:r>
                      <a:r>
                        <a:rPr lang="de-DE" sz="1700" dirty="0" err="1">
                          <a:latin typeface="Arial" panose="020B0604020202020204" pitchFamily="34" charset="0"/>
                          <a:cs typeface="Arial" panose="020B0604020202020204" pitchFamily="34" charset="0"/>
                        </a:rPr>
                        <a:t>suitable</a:t>
                      </a:r>
                      <a:r>
                        <a:rPr lang="de-DE" sz="1700" dirty="0">
                          <a:latin typeface="Arial" panose="020B0604020202020204" pitchFamily="34" charset="0"/>
                          <a:cs typeface="Arial" panose="020B0604020202020204" pitchFamily="34" charset="0"/>
                        </a:rPr>
                        <a:t> digital </a:t>
                      </a:r>
                      <a:r>
                        <a:rPr lang="de-DE" sz="1700" dirty="0" err="1">
                          <a:latin typeface="Arial" panose="020B0604020202020204" pitchFamily="34" charset="0"/>
                          <a:cs typeface="Arial" panose="020B0604020202020204" pitchFamily="34" charset="0"/>
                        </a:rPr>
                        <a:t>tool</a:t>
                      </a:r>
                      <a:r>
                        <a:rPr lang="de-DE" sz="1700" dirty="0">
                          <a:latin typeface="Arial" panose="020B0604020202020204" pitchFamily="34" charset="0"/>
                          <a:cs typeface="Arial" panose="020B0604020202020204" pitchFamily="34" charset="0"/>
                        </a:rPr>
                        <a:t> and </a:t>
                      </a:r>
                      <a:r>
                        <a:rPr lang="de-DE" sz="1700" dirty="0" err="1">
                          <a:latin typeface="Arial" panose="020B0604020202020204" pitchFamily="34" charset="0"/>
                          <a:cs typeface="Arial" panose="020B0604020202020204" pitchFamily="34" charset="0"/>
                        </a:rPr>
                        <a:t>developing</a:t>
                      </a:r>
                      <a:r>
                        <a:rPr lang="de-DE" sz="1700" dirty="0">
                          <a:latin typeface="Arial" panose="020B0604020202020204" pitchFamily="34" charset="0"/>
                          <a:cs typeface="Arial" panose="020B0604020202020204" pitchFamily="34" charset="0"/>
                        </a:rPr>
                        <a:t> a digital </a:t>
                      </a:r>
                      <a:r>
                        <a:rPr lang="de-DE" sz="1700" dirty="0" err="1">
                          <a:latin typeface="Arial" panose="020B0604020202020204" pitchFamily="34" charset="0"/>
                          <a:cs typeface="Arial" panose="020B0604020202020204" pitchFamily="34" charset="0"/>
                        </a:rPr>
                        <a:t>escape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room</a:t>
                      </a:r>
                      <a:r>
                        <a:rPr lang="de-DE" sz="1700" dirty="0">
                          <a:latin typeface="Arial" panose="020B0604020202020204" pitchFamily="34" charset="0"/>
                          <a:cs typeface="Arial" panose="020B0604020202020204" pitchFamily="34" charset="0"/>
                        </a:rPr>
                        <a:t> (</a:t>
                      </a:r>
                      <a:r>
                        <a:rPr lang="sv-SE" sz="1700" dirty="0">
                          <a:latin typeface="Arial" panose="020B0604020202020204" pitchFamily="34" charset="0"/>
                          <a:cs typeface="Arial" panose="020B0604020202020204" pitchFamily="34" charset="0"/>
                        </a:rPr>
                        <a:t>Gravelsina/Daniela, 2023)</a:t>
                      </a:r>
                    </a:p>
                    <a:p>
                      <a:pPr marL="285750" indent="-285750">
                        <a:buFont typeface="Arial" panose="020B0604020202020204" pitchFamily="34" charset="0"/>
                        <a:buChar char="•"/>
                      </a:pPr>
                      <a:r>
                        <a:rPr lang="sv-SE" sz="1700" dirty="0">
                          <a:latin typeface="Arial" panose="020B0604020202020204" pitchFamily="34" charset="0"/>
                          <a:cs typeface="Arial" panose="020B0604020202020204" pitchFamily="34" charset="0"/>
                        </a:rPr>
                        <a:t>cooperation between the students playing digital escape rooms are not essential and provided (Gravelsina/Daniela, 2023)</a:t>
                      </a:r>
                      <a:endParaRPr lang="de-DE" sz="17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6669482"/>
                  </a:ext>
                </a:extLst>
              </a:tr>
            </a:tbl>
          </a:graphicData>
        </a:graphic>
      </p:graphicFrame>
      <p:pic>
        <p:nvPicPr>
          <p:cNvPr id="5" name="Grafik 4">
            <a:extLst>
              <a:ext uri="{FF2B5EF4-FFF2-40B4-BE49-F238E27FC236}">
                <a16:creationId xmlns:a16="http://schemas.microsoft.com/office/drawing/2014/main" id="{4652E1C5-8CB2-9BCD-B027-A70E3A227BE0}"/>
              </a:ext>
            </a:extLst>
          </p:cNvPr>
          <p:cNvPicPr>
            <a:picLocks noChangeAspect="1"/>
          </p:cNvPicPr>
          <p:nvPr/>
        </p:nvPicPr>
        <p:blipFill>
          <a:blip r:embed="rId5"/>
          <a:stretch>
            <a:fillRect/>
          </a:stretch>
        </p:blipFill>
        <p:spPr>
          <a:xfrm>
            <a:off x="5225041" y="1607802"/>
            <a:ext cx="414564" cy="408467"/>
          </a:xfrm>
          <a:prstGeom prst="rect">
            <a:avLst/>
          </a:prstGeom>
        </p:spPr>
      </p:pic>
      <p:pic>
        <p:nvPicPr>
          <p:cNvPr id="6" name="Grafik 5">
            <a:extLst>
              <a:ext uri="{FF2B5EF4-FFF2-40B4-BE49-F238E27FC236}">
                <a16:creationId xmlns:a16="http://schemas.microsoft.com/office/drawing/2014/main" id="{3CBA0C99-85F0-241B-6067-CF212C1E101F}"/>
              </a:ext>
            </a:extLst>
          </p:cNvPr>
          <p:cNvPicPr>
            <a:picLocks noChangeAspect="1"/>
          </p:cNvPicPr>
          <p:nvPr/>
        </p:nvPicPr>
        <p:blipFill>
          <a:blip r:embed="rId6"/>
          <a:stretch>
            <a:fillRect/>
          </a:stretch>
        </p:blipFill>
        <p:spPr>
          <a:xfrm>
            <a:off x="9275826" y="1549884"/>
            <a:ext cx="542591" cy="524301"/>
          </a:xfrm>
          <a:prstGeom prst="rect">
            <a:avLst/>
          </a:prstGeom>
        </p:spPr>
      </p:pic>
      <p:sp>
        <p:nvSpPr>
          <p:cNvPr id="7" name="Textfeld 6">
            <a:extLst>
              <a:ext uri="{FF2B5EF4-FFF2-40B4-BE49-F238E27FC236}">
                <a16:creationId xmlns:a16="http://schemas.microsoft.com/office/drawing/2014/main" id="{3BD790AB-BE8D-F9E1-A997-6C90598B8B28}"/>
              </a:ext>
            </a:extLst>
          </p:cNvPr>
          <p:cNvSpPr txBox="1"/>
          <p:nvPr/>
        </p:nvSpPr>
        <p:spPr>
          <a:xfrm>
            <a:off x="0" y="6088559"/>
            <a:ext cx="11199217" cy="769441"/>
          </a:xfrm>
          <a:prstGeom prst="rect">
            <a:avLst/>
          </a:prstGeom>
          <a:noFill/>
        </p:spPr>
        <p:txBody>
          <a:bodyPr wrap="square" rtlCol="0">
            <a:spAutoFit/>
          </a:bodyPr>
          <a:lstStyle/>
          <a:p>
            <a:r>
              <a:rPr lang="de-DE" sz="1100" b="1" dirty="0" err="1">
                <a:latin typeface="Arial" panose="020B0604020202020204" pitchFamily="34" charset="0"/>
                <a:cs typeface="Arial" panose="020B0604020202020204" pitchFamily="34" charset="0"/>
              </a:rPr>
              <a:t>Gravelsina</a:t>
            </a:r>
            <a:r>
              <a:rPr lang="de-DE" sz="1100" b="1" dirty="0">
                <a:latin typeface="Arial" panose="020B0604020202020204" pitchFamily="34" charset="0"/>
                <a:cs typeface="Arial" panose="020B0604020202020204" pitchFamily="34" charset="0"/>
              </a:rPr>
              <a:t>, Elina/Daniela, Linda </a:t>
            </a:r>
            <a:r>
              <a:rPr lang="de-DE" sz="1100" dirty="0">
                <a:latin typeface="Arial" panose="020B0604020202020204" pitchFamily="34" charset="0"/>
                <a:cs typeface="Arial" panose="020B0604020202020204" pitchFamily="34" charset="0"/>
              </a:rPr>
              <a:t>(2023): </a:t>
            </a:r>
            <a:r>
              <a:rPr lang="de-DE" sz="1100" dirty="0" err="1">
                <a:latin typeface="Arial" panose="020B0604020202020204" pitchFamily="34" charset="0"/>
                <a:cs typeface="Arial" panose="020B0604020202020204" pitchFamily="34" charset="0"/>
              </a:rPr>
              <a:t>Designing</a:t>
            </a:r>
            <a:r>
              <a:rPr lang="de-DE" sz="1100" dirty="0">
                <a:latin typeface="Arial" panose="020B0604020202020204" pitchFamily="34" charset="0"/>
                <a:cs typeface="Arial" panose="020B0604020202020204" pitchFamily="34" charset="0"/>
              </a:rPr>
              <a:t> an Online Escape Room </a:t>
            </a:r>
            <a:r>
              <a:rPr lang="de-DE" sz="1100" dirty="0" err="1">
                <a:latin typeface="Arial" panose="020B0604020202020204" pitchFamily="34" charset="0"/>
                <a:cs typeface="Arial" panose="020B0604020202020204" pitchFamily="34" charset="0"/>
              </a:rPr>
              <a:t>as</a:t>
            </a:r>
            <a:r>
              <a:rPr lang="de-DE" sz="1100" dirty="0">
                <a:latin typeface="Arial" panose="020B0604020202020204" pitchFamily="34" charset="0"/>
                <a:cs typeface="Arial" panose="020B0604020202020204" pitchFamily="34" charset="0"/>
              </a:rPr>
              <a:t> an Educational Tool. In: Daniela, Linda (</a:t>
            </a:r>
            <a:r>
              <a:rPr lang="de-DE" sz="1100" dirty="0" err="1">
                <a:latin typeface="Arial" panose="020B0604020202020204" pitchFamily="34" charset="0"/>
                <a:cs typeface="Arial" panose="020B0604020202020204" pitchFamily="34" charset="0"/>
              </a:rPr>
              <a:t>Hrsg</a:t>
            </a:r>
            <a:r>
              <a:rPr lang="de-DE" sz="1100" dirty="0">
                <a:latin typeface="Arial" panose="020B0604020202020204" pitchFamily="34" charset="0"/>
                <a:cs typeface="Arial" panose="020B0604020202020204" pitchFamily="34" charset="0"/>
              </a:rPr>
              <a:t>): Smart </a:t>
            </a:r>
            <a:r>
              <a:rPr lang="de-DE" sz="1100" dirty="0" err="1">
                <a:latin typeface="Arial" panose="020B0604020202020204" pitchFamily="34" charset="0"/>
                <a:cs typeface="Arial" panose="020B0604020202020204" pitchFamily="34" charset="0"/>
              </a:rPr>
              <a:t>Pedagogy</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of</a:t>
            </a:r>
            <a:r>
              <a:rPr lang="de-DE" sz="1100" dirty="0">
                <a:latin typeface="Arial" panose="020B0604020202020204" pitchFamily="34" charset="0"/>
                <a:cs typeface="Arial" panose="020B0604020202020204" pitchFamily="34" charset="0"/>
              </a:rPr>
              <a:t> Game-</a:t>
            </a:r>
            <a:r>
              <a:rPr lang="de-DE" sz="1100" dirty="0" err="1">
                <a:latin typeface="Arial" panose="020B0604020202020204" pitchFamily="34" charset="0"/>
                <a:cs typeface="Arial" panose="020B0604020202020204" pitchFamily="34" charset="0"/>
              </a:rPr>
              <a:t>based</a:t>
            </a:r>
            <a:r>
              <a:rPr lang="de-DE" sz="1100" dirty="0">
                <a:latin typeface="Arial" panose="020B0604020202020204" pitchFamily="34" charset="0"/>
                <a:cs typeface="Arial" panose="020B0604020202020204" pitchFamily="34" charset="0"/>
              </a:rPr>
              <a:t> Learning. Cham, </a:t>
            </a:r>
            <a:r>
              <a:rPr lang="de-DE" sz="1100" dirty="0" err="1">
                <a:latin typeface="Arial" panose="020B0604020202020204" pitchFamily="34" charset="0"/>
                <a:cs typeface="Arial" panose="020B0604020202020204" pitchFamily="34" charset="0"/>
              </a:rPr>
              <a:t>Switzerland</a:t>
            </a:r>
            <a:r>
              <a:rPr lang="de-DE" sz="1100" dirty="0">
                <a:latin typeface="Arial" panose="020B0604020202020204" pitchFamily="34" charset="0"/>
                <a:cs typeface="Arial" panose="020B0604020202020204" pitchFamily="34" charset="0"/>
              </a:rPr>
              <a:t>: Springer, p. 119-121.</a:t>
            </a:r>
          </a:p>
          <a:p>
            <a:r>
              <a:rPr lang="de-DE" sz="1100" b="1" dirty="0">
                <a:latin typeface="Arial" panose="020B0604020202020204" pitchFamily="34" charset="0"/>
                <a:cs typeface="Arial" panose="020B0604020202020204" pitchFamily="34" charset="0"/>
              </a:rPr>
              <a:t>Sanz-Prieto, Mariano/de Pablo </a:t>
            </a:r>
            <a:r>
              <a:rPr lang="de-DE" sz="1100" b="1" dirty="0" err="1">
                <a:latin typeface="Arial" panose="020B0604020202020204" pitchFamily="34" charset="0"/>
                <a:cs typeface="Arial" panose="020B0604020202020204" pitchFamily="34" charset="0"/>
              </a:rPr>
              <a:t>Gonzáles</a:t>
            </a:r>
            <a:r>
              <a:rPr lang="de-DE" sz="1100" b="1" dirty="0">
                <a:latin typeface="Arial" panose="020B0604020202020204" pitchFamily="34" charset="0"/>
                <a:cs typeface="Arial" panose="020B0604020202020204" pitchFamily="34" charset="0"/>
              </a:rPr>
              <a:t>, Gema </a:t>
            </a:r>
            <a:r>
              <a:rPr lang="de-DE" sz="1100" dirty="0">
                <a:latin typeface="Arial" panose="020B0604020202020204" pitchFamily="34" charset="0"/>
                <a:cs typeface="Arial" panose="020B0604020202020204" pitchFamily="34" charset="0"/>
              </a:rPr>
              <a:t>(2023): </a:t>
            </a:r>
            <a:r>
              <a:rPr lang="de-DE" sz="1100" dirty="0" err="1">
                <a:latin typeface="Arial" panose="020B0604020202020204" pitchFamily="34" charset="0"/>
                <a:cs typeface="Arial" panose="020B0604020202020204" pitchFamily="34" charset="0"/>
              </a:rPr>
              <a:t>Gamify</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Gamifying</a:t>
            </a:r>
            <a:r>
              <a:rPr lang="de-DE" sz="1100" dirty="0">
                <a:latin typeface="Arial" panose="020B0604020202020204" pitchFamily="34" charset="0"/>
                <a:cs typeface="Arial" panose="020B0604020202020204" pitchFamily="34" charset="0"/>
              </a:rPr>
              <a:t>: Learning </a:t>
            </a:r>
            <a:r>
              <a:rPr lang="de-DE" sz="1100" dirty="0" err="1">
                <a:latin typeface="Arial" panose="020B0604020202020204" pitchFamily="34" charset="0"/>
                <a:cs typeface="Arial" panose="020B0604020202020204" pitchFamily="34" charset="0"/>
              </a:rPr>
              <a:t>with</a:t>
            </a:r>
            <a:r>
              <a:rPr lang="de-DE" sz="1100" dirty="0">
                <a:latin typeface="Arial" panose="020B0604020202020204" pitchFamily="34" charset="0"/>
                <a:cs typeface="Arial" panose="020B0604020202020204" pitchFamily="34" charset="0"/>
              </a:rPr>
              <a:t> Breakouts. In: Daniela, Linda (</a:t>
            </a:r>
            <a:r>
              <a:rPr lang="de-DE" sz="1100" dirty="0" err="1">
                <a:latin typeface="Arial" panose="020B0604020202020204" pitchFamily="34" charset="0"/>
                <a:cs typeface="Arial" panose="020B0604020202020204" pitchFamily="34" charset="0"/>
              </a:rPr>
              <a:t>Hrsg</a:t>
            </a:r>
            <a:r>
              <a:rPr lang="de-DE" sz="1100" dirty="0">
                <a:latin typeface="Arial" panose="020B0604020202020204" pitchFamily="34" charset="0"/>
                <a:cs typeface="Arial" panose="020B0604020202020204" pitchFamily="34" charset="0"/>
              </a:rPr>
              <a:t>): Smart </a:t>
            </a:r>
            <a:r>
              <a:rPr lang="de-DE" sz="1100" dirty="0" err="1">
                <a:latin typeface="Arial" panose="020B0604020202020204" pitchFamily="34" charset="0"/>
                <a:cs typeface="Arial" panose="020B0604020202020204" pitchFamily="34" charset="0"/>
              </a:rPr>
              <a:t>Pedagogy</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of</a:t>
            </a:r>
            <a:r>
              <a:rPr lang="de-DE" sz="1100" dirty="0">
                <a:latin typeface="Arial" panose="020B0604020202020204" pitchFamily="34" charset="0"/>
                <a:cs typeface="Arial" panose="020B0604020202020204" pitchFamily="34" charset="0"/>
              </a:rPr>
              <a:t> Game-</a:t>
            </a:r>
            <a:r>
              <a:rPr lang="de-DE" sz="1100" dirty="0" err="1">
                <a:latin typeface="Arial" panose="020B0604020202020204" pitchFamily="34" charset="0"/>
                <a:cs typeface="Arial" panose="020B0604020202020204" pitchFamily="34" charset="0"/>
              </a:rPr>
              <a:t>based</a:t>
            </a:r>
            <a:r>
              <a:rPr lang="de-DE" sz="1100" dirty="0">
                <a:latin typeface="Arial" panose="020B0604020202020204" pitchFamily="34" charset="0"/>
                <a:cs typeface="Arial" panose="020B0604020202020204" pitchFamily="34" charset="0"/>
              </a:rPr>
              <a:t> Learning. Cham, </a:t>
            </a:r>
            <a:r>
              <a:rPr lang="de-DE" sz="1100" dirty="0" err="1">
                <a:latin typeface="Arial" panose="020B0604020202020204" pitchFamily="34" charset="0"/>
                <a:cs typeface="Arial" panose="020B0604020202020204" pitchFamily="34" charset="0"/>
              </a:rPr>
              <a:t>Switzerland</a:t>
            </a:r>
            <a:r>
              <a:rPr lang="de-DE" sz="1100" dirty="0">
                <a:latin typeface="Arial" panose="020B0604020202020204" pitchFamily="34" charset="0"/>
                <a:cs typeface="Arial" panose="020B0604020202020204" pitchFamily="34" charset="0"/>
              </a:rPr>
              <a:t>: Springer, p. 103-106. </a:t>
            </a:r>
          </a:p>
        </p:txBody>
      </p:sp>
      <p:pic>
        <p:nvPicPr>
          <p:cNvPr id="9" name="pros and cons of digital escape rooms">
            <a:hlinkClick r:id="" action="ppaction://media"/>
            <a:extLst>
              <a:ext uri="{FF2B5EF4-FFF2-40B4-BE49-F238E27FC236}">
                <a16:creationId xmlns:a16="http://schemas.microsoft.com/office/drawing/2014/main" id="{F7A8C534-CA22-C92F-F058-EC0AA2D473C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13729" y="277666"/>
            <a:ext cx="609600" cy="609600"/>
          </a:xfrm>
          <a:prstGeom prst="rect">
            <a:avLst/>
          </a:prstGeom>
        </p:spPr>
      </p:pic>
      <p:pic>
        <p:nvPicPr>
          <p:cNvPr id="10" name="Grafik 9">
            <a:extLst>
              <a:ext uri="{FF2B5EF4-FFF2-40B4-BE49-F238E27FC236}">
                <a16:creationId xmlns:a16="http://schemas.microsoft.com/office/drawing/2014/main" id="{9065DBF0-EC1D-877A-FD2E-57A483568E10}"/>
              </a:ext>
            </a:extLst>
          </p:cNvPr>
          <p:cNvPicPr>
            <a:picLocks noChangeAspect="1"/>
          </p:cNvPicPr>
          <p:nvPr/>
        </p:nvPicPr>
        <p:blipFill>
          <a:blip r:embed="rId8"/>
          <a:stretch>
            <a:fillRect/>
          </a:stretch>
        </p:blipFill>
        <p:spPr>
          <a:xfrm>
            <a:off x="10829724" y="6137532"/>
            <a:ext cx="1322947" cy="658425"/>
          </a:xfrm>
          <a:prstGeom prst="rect">
            <a:avLst/>
          </a:prstGeom>
        </p:spPr>
      </p:pic>
    </p:spTree>
    <p:extLst>
      <p:ext uri="{BB962C8B-B14F-4D97-AF65-F5344CB8AC3E}">
        <p14:creationId xmlns:p14="http://schemas.microsoft.com/office/powerpoint/2010/main" val="600437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83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11F7B1-9D4D-96F1-E98A-BBFEFA746148}"/>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Storytelling and Digital Escape Rooms in relation to the Educational Plan of Baden-Württemberg</a:t>
            </a:r>
            <a:endParaRPr lang="de-DE" sz="3200"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088E2719-1F4A-1B20-52D1-03815E70D835}"/>
              </a:ext>
            </a:extLst>
          </p:cNvPr>
          <p:cNvSpPr>
            <a:spLocks noGrp="1"/>
          </p:cNvSpPr>
          <p:nvPr>
            <p:ph idx="1"/>
          </p:nvPr>
        </p:nvSpPr>
        <p:spPr>
          <a:xfrm>
            <a:off x="3500559" y="448259"/>
            <a:ext cx="8438522" cy="4601184"/>
          </a:xfrm>
        </p:spPr>
        <p:txBody>
          <a:bodyPr>
            <a:normAutofit/>
          </a:bodyPr>
          <a:lstStyle/>
          <a:p>
            <a:pPr marL="0" indent="0">
              <a:buNone/>
            </a:pPr>
            <a:r>
              <a:rPr lang="de-DE" b="1" dirty="0">
                <a:latin typeface="Arial" panose="020B0604020202020204" pitchFamily="34" charset="0"/>
                <a:cs typeface="Arial" panose="020B0604020202020204" pitchFamily="34" charset="0"/>
              </a:rPr>
              <a:t>3.1 </a:t>
            </a:r>
            <a:r>
              <a:rPr lang="en-US" b="1" dirty="0">
                <a:latin typeface="Arial" panose="020B0604020202020204" pitchFamily="34" charset="0"/>
                <a:cs typeface="Arial" panose="020B0604020202020204" pitchFamily="34" charset="0"/>
              </a:rPr>
              <a:t>Focus on the aspects of reading comprehension</a:t>
            </a:r>
          </a:p>
          <a:p>
            <a:r>
              <a:rPr lang="de-DE" sz="1400" dirty="0" err="1">
                <a:latin typeface="Arial" panose="020B0604020202020204" pitchFamily="34" charset="0"/>
                <a:cs typeface="Arial" panose="020B0604020202020204" pitchFamily="34" charset="0"/>
              </a:rPr>
              <a:t>students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explore</a:t>
            </a:r>
            <a:r>
              <a:rPr lang="de-DE" sz="1400" dirty="0">
                <a:latin typeface="Arial" panose="020B0604020202020204" pitchFamily="34" charset="0"/>
                <a:cs typeface="Arial" panose="020B0604020202020204" pitchFamily="34" charset="0"/>
              </a:rPr>
              <a:t> a </a:t>
            </a:r>
            <a:r>
              <a:rPr lang="de-DE" sz="1400" dirty="0" err="1">
                <a:latin typeface="Arial" panose="020B0604020202020204" pitchFamily="34" charset="0"/>
                <a:cs typeface="Arial" panose="020B0604020202020204" pitchFamily="34" charset="0"/>
              </a:rPr>
              <a:t>new</a:t>
            </a:r>
            <a:r>
              <a:rPr lang="de-DE" sz="1400" dirty="0">
                <a:latin typeface="Arial" panose="020B0604020202020204" pitchFamily="34" charset="0"/>
                <a:cs typeface="Arial" panose="020B0604020202020204" pitchFamily="34" charset="0"/>
              </a:rPr>
              <a:t> language by </a:t>
            </a:r>
            <a:r>
              <a:rPr lang="de-DE" sz="1400" dirty="0" err="1">
                <a:latin typeface="Arial" panose="020B0604020202020204" pitchFamily="34" charset="0"/>
                <a:cs typeface="Arial" panose="020B0604020202020204" pitchFamily="34" charset="0"/>
              </a:rPr>
              <a:t>using</a:t>
            </a:r>
            <a:r>
              <a:rPr lang="de-DE" sz="1400" dirty="0">
                <a:latin typeface="Arial" panose="020B0604020202020204" pitchFamily="34" charset="0"/>
                <a:cs typeface="Arial" panose="020B0604020202020204" pitchFamily="34" charset="0"/>
              </a:rPr>
              <a:t> different </a:t>
            </a:r>
            <a:r>
              <a:rPr lang="de-DE" sz="1400" dirty="0" err="1">
                <a:latin typeface="Arial" panose="020B0604020202020204" pitchFamily="34" charset="0"/>
                <a:cs typeface="Arial" panose="020B0604020202020204" pitchFamily="34" charset="0"/>
              </a:rPr>
              <a:t>media</a:t>
            </a:r>
            <a:r>
              <a:rPr lang="de-DE" sz="1400" dirty="0">
                <a:latin typeface="Arial" panose="020B0604020202020204" pitchFamily="34" charset="0"/>
                <a:cs typeface="Arial" panose="020B0604020202020204" pitchFamily="34" charset="0"/>
              </a:rPr>
              <a:t> (Ministerium für Kultus, Jugend und Sport Baden-Württemberg, 2020)</a:t>
            </a:r>
          </a:p>
          <a:p>
            <a:r>
              <a:rPr lang="de-DE" sz="1400" dirty="0" err="1">
                <a:latin typeface="Arial" panose="020B0604020202020204" pitchFamily="34" charset="0"/>
                <a:cs typeface="Arial" panose="020B0604020202020204" pitchFamily="34" charset="0"/>
              </a:rPr>
              <a:t>use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of</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strategies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for</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understanding</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short</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communicative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messages</a:t>
            </a:r>
            <a:r>
              <a:rPr lang="de-DE" sz="1400" dirty="0">
                <a:latin typeface="Arial" panose="020B0604020202020204" pitchFamily="34" charset="0"/>
                <a:cs typeface="Arial" panose="020B0604020202020204" pitchFamily="34" charset="0"/>
              </a:rPr>
              <a:t> (Ministerium für Kultus, Jugend und Sport Baden-Württemberg, 2020)</a:t>
            </a:r>
          </a:p>
          <a:p>
            <a:r>
              <a:rPr lang="de-DE" sz="1400" dirty="0" err="1">
                <a:latin typeface="Arial" panose="020B0604020202020204" pitchFamily="34" charset="0"/>
                <a:cs typeface="Arial" panose="020B0604020202020204" pitchFamily="34" charset="0"/>
              </a:rPr>
              <a:t>exploring</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new</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topics</a:t>
            </a:r>
            <a:r>
              <a:rPr lang="de-DE" sz="1400" dirty="0">
                <a:latin typeface="Arial" panose="020B0604020202020204" pitchFamily="34" charset="0"/>
                <a:cs typeface="Arial" panose="020B0604020202020204" pitchFamily="34" charset="0"/>
              </a:rPr>
              <a:t> (language and </a:t>
            </a:r>
            <a:r>
              <a:rPr lang="de-DE" sz="1400" dirty="0" err="1">
                <a:latin typeface="Arial" panose="020B0604020202020204" pitchFamily="34" charset="0"/>
                <a:cs typeface="Arial" panose="020B0604020202020204" pitchFamily="34" charset="0"/>
              </a:rPr>
              <a:t>content</a:t>
            </a:r>
            <a:r>
              <a:rPr lang="de-DE" sz="1400" dirty="0">
                <a:latin typeface="Arial" panose="020B0604020202020204" pitchFamily="34" charset="0"/>
                <a:cs typeface="Arial" panose="020B0604020202020204" pitchFamily="34" charset="0"/>
              </a:rPr>
              <a:t>) -&gt; </a:t>
            </a:r>
            <a:r>
              <a:rPr lang="de-DE" sz="1400" dirty="0" err="1">
                <a:latin typeface="Arial" panose="020B0604020202020204" pitchFamily="34" charset="0"/>
                <a:cs typeface="Arial" panose="020B0604020202020204" pitchFamily="34" charset="0"/>
              </a:rPr>
              <a:t>connection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with</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pre-knowledge</a:t>
            </a:r>
            <a:r>
              <a:rPr lang="de-DE" sz="1400" dirty="0">
                <a:latin typeface="Arial" panose="020B0604020202020204" pitchFamily="34" charset="0"/>
                <a:cs typeface="Arial" panose="020B0604020202020204" pitchFamily="34" charset="0"/>
              </a:rPr>
              <a:t> (Ministerium für Kultus, Jugend und Sport Baden-Württemberg, 2020)</a:t>
            </a:r>
          </a:p>
          <a:p>
            <a:r>
              <a:rPr lang="de-DE" sz="1400" dirty="0" err="1">
                <a:latin typeface="Arial" panose="020B0604020202020204" pitchFamily="34" charset="0"/>
                <a:cs typeface="Arial" panose="020B0604020202020204" pitchFamily="34" charset="0"/>
              </a:rPr>
              <a:t>written</a:t>
            </a:r>
            <a:r>
              <a:rPr lang="de-DE" sz="1400" dirty="0">
                <a:latin typeface="Arial" panose="020B0604020202020204" pitchFamily="34" charset="0"/>
                <a:cs typeface="Arial" panose="020B0604020202020204" pitchFamily="34" charset="0"/>
              </a:rPr>
              <a:t> language = </a:t>
            </a:r>
            <a:r>
              <a:rPr lang="de-DE" sz="1400" dirty="0" err="1">
                <a:latin typeface="Arial" panose="020B0604020202020204" pitchFamily="34" charset="0"/>
                <a:cs typeface="Arial" panose="020B0604020202020204" pitchFamily="34" charset="0"/>
              </a:rPr>
              <a:t>reminder</a:t>
            </a:r>
            <a:r>
              <a:rPr lang="de-DE" sz="1400" dirty="0">
                <a:latin typeface="Arial" panose="020B0604020202020204" pitchFamily="34" charset="0"/>
                <a:cs typeface="Arial" panose="020B0604020202020204" pitchFamily="34" charset="0"/>
              </a:rPr>
              <a:t> (Ministerium für Kultus, Jugend und Sport Baden-Württemberg, 2020)</a:t>
            </a:r>
          </a:p>
          <a:p>
            <a:r>
              <a:rPr lang="de-DE" sz="1400" dirty="0" err="1">
                <a:latin typeface="Arial" panose="020B0604020202020204" pitchFamily="34" charset="0"/>
                <a:cs typeface="Arial" panose="020B0604020202020204" pitchFamily="34" charset="0"/>
              </a:rPr>
              <a:t>use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of</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known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words</a:t>
            </a:r>
            <a:r>
              <a:rPr lang="de-DE" sz="1400" dirty="0">
                <a:latin typeface="Arial" panose="020B0604020202020204" pitchFamily="34" charset="0"/>
                <a:cs typeface="Arial" panose="020B0604020202020204" pitchFamily="34" charset="0"/>
              </a:rPr>
              <a:t> and </a:t>
            </a:r>
            <a:r>
              <a:rPr lang="de-DE" sz="1400" dirty="0" err="1">
                <a:latin typeface="Arial" panose="020B0604020202020204" pitchFamily="34" charset="0"/>
                <a:cs typeface="Arial" panose="020B0604020202020204" pitchFamily="34" charset="0"/>
              </a:rPr>
              <a:t>chunks</a:t>
            </a:r>
            <a:r>
              <a:rPr lang="de-DE" sz="1400" dirty="0">
                <a:latin typeface="Arial" panose="020B0604020202020204" pitchFamily="34" charset="0"/>
                <a:cs typeface="Arial" panose="020B0604020202020204" pitchFamily="34" charset="0"/>
              </a:rPr>
              <a:t> (Ministerium für Kultus, Jugend und Sport Baden-Württemberg, 2020)</a:t>
            </a:r>
          </a:p>
          <a:p>
            <a:r>
              <a:rPr lang="de-DE" sz="1400" dirty="0">
                <a:latin typeface="Arial" panose="020B0604020202020204" pitchFamily="34" charset="0"/>
                <a:cs typeface="Arial" panose="020B0604020202020204" pitchFamily="34" charset="0"/>
              </a:rPr>
              <a:t>find </a:t>
            </a:r>
            <a:r>
              <a:rPr lang="de-DE" sz="1400" dirty="0" err="1">
                <a:latin typeface="Arial" panose="020B0604020202020204" pitchFamily="34" charset="0"/>
                <a:cs typeface="Arial" panose="020B0604020202020204" pitchFamily="34" charset="0"/>
              </a:rPr>
              <a:t>key</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words</a:t>
            </a:r>
            <a:r>
              <a:rPr lang="de-DE" sz="1400" dirty="0">
                <a:latin typeface="Arial" panose="020B0604020202020204" pitchFamily="34" charset="0"/>
                <a:cs typeface="Arial" panose="020B0604020202020204" pitchFamily="34" charset="0"/>
              </a:rPr>
              <a:t> in </a:t>
            </a:r>
            <a:r>
              <a:rPr lang="de-DE" sz="1400" dirty="0" err="1">
                <a:latin typeface="Arial" panose="020B0604020202020204" pitchFamily="34" charset="0"/>
                <a:cs typeface="Arial" panose="020B0604020202020204" pitchFamily="34" charset="0"/>
              </a:rPr>
              <a:t>texts</a:t>
            </a:r>
            <a:r>
              <a:rPr lang="de-DE" sz="1400" dirty="0">
                <a:latin typeface="Arial" panose="020B0604020202020204" pitchFamily="34" charset="0"/>
                <a:cs typeface="Arial" panose="020B0604020202020204" pitchFamily="34" charset="0"/>
              </a:rPr>
              <a:t> and </a:t>
            </a:r>
            <a:r>
              <a:rPr lang="de-DE" sz="1400" dirty="0" err="1">
                <a:latin typeface="Arial" panose="020B0604020202020204" pitchFamily="34" charset="0"/>
                <a:cs typeface="Arial" panose="020B0604020202020204" pitchFamily="34" charset="0"/>
              </a:rPr>
              <a:t>mark</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them</a:t>
            </a:r>
            <a:r>
              <a:rPr lang="de-DE" sz="1400" dirty="0">
                <a:latin typeface="Arial" panose="020B0604020202020204" pitchFamily="34" charset="0"/>
                <a:cs typeface="Arial" panose="020B0604020202020204" pitchFamily="34" charset="0"/>
              </a:rPr>
              <a:t> (Ministerium für Kultus, Jugend und Sport Baden-Württemberg, 2020)</a:t>
            </a:r>
          </a:p>
          <a:p>
            <a:r>
              <a:rPr lang="de-DE" sz="1400" dirty="0" err="1">
                <a:latin typeface="Arial" panose="020B0604020202020204" pitchFamily="34" charset="0"/>
                <a:cs typeface="Arial" panose="020B0604020202020204" pitchFamily="34" charset="0"/>
              </a:rPr>
              <a:t>understand</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short</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written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texts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focus</a:t>
            </a:r>
            <a:r>
              <a:rPr lang="de-DE" sz="1400" dirty="0">
                <a:latin typeface="Arial" panose="020B0604020202020204" pitchFamily="34" charset="0"/>
                <a:cs typeface="Arial" panose="020B0604020202020204" pitchFamily="34" charset="0"/>
              </a:rPr>
              <a:t> on </a:t>
            </a:r>
            <a:r>
              <a:rPr lang="de-DE" sz="1400" dirty="0" err="1">
                <a:latin typeface="Arial" panose="020B0604020202020204" pitchFamily="34" charset="0"/>
                <a:cs typeface="Arial" panose="020B0604020202020204" pitchFamily="34" charset="0"/>
              </a:rPr>
              <a:t>content</a:t>
            </a:r>
            <a:r>
              <a:rPr lang="de-DE" sz="1400" dirty="0">
                <a:latin typeface="Arial" panose="020B0604020202020204" pitchFamily="34" charset="0"/>
                <a:cs typeface="Arial" panose="020B0604020202020204" pitchFamily="34" charset="0"/>
              </a:rPr>
              <a:t>) (Ministerium für Kultus, Jugend und Sport Baden-Württemberg, 2020)</a:t>
            </a:r>
          </a:p>
        </p:txBody>
      </p:sp>
      <p:pic>
        <p:nvPicPr>
          <p:cNvPr id="5" name="Grafik 4" descr="Ein Bild, das Text, Screenshot, Schrift, Zahl enthält.&#10;&#10;Automatisch generierte Beschreibung">
            <a:extLst>
              <a:ext uri="{FF2B5EF4-FFF2-40B4-BE49-F238E27FC236}">
                <a16:creationId xmlns:a16="http://schemas.microsoft.com/office/drawing/2014/main" id="{5E8C58AC-F5E7-AAA0-D5A3-6EC2A58CDB26}"/>
              </a:ext>
            </a:extLst>
          </p:cNvPr>
          <p:cNvPicPr>
            <a:picLocks noChangeAspect="1"/>
          </p:cNvPicPr>
          <p:nvPr/>
        </p:nvPicPr>
        <p:blipFill>
          <a:blip r:embed="rId4"/>
          <a:stretch>
            <a:fillRect/>
          </a:stretch>
        </p:blipFill>
        <p:spPr>
          <a:xfrm>
            <a:off x="3571648" y="4749948"/>
            <a:ext cx="2758895" cy="1594869"/>
          </a:xfrm>
          <a:prstGeom prst="rect">
            <a:avLst/>
          </a:prstGeom>
        </p:spPr>
      </p:pic>
      <p:pic>
        <p:nvPicPr>
          <p:cNvPr id="7" name="Grafik 6" descr="Ein Bild, das Text, Screenshot, Schrift, Zahl enthält.&#10;&#10;Automatisch generierte Beschreibung">
            <a:extLst>
              <a:ext uri="{FF2B5EF4-FFF2-40B4-BE49-F238E27FC236}">
                <a16:creationId xmlns:a16="http://schemas.microsoft.com/office/drawing/2014/main" id="{39CCA7F2-0930-0E9F-75C8-69E9AA07E7DC}"/>
              </a:ext>
            </a:extLst>
          </p:cNvPr>
          <p:cNvPicPr>
            <a:picLocks noChangeAspect="1"/>
          </p:cNvPicPr>
          <p:nvPr/>
        </p:nvPicPr>
        <p:blipFill>
          <a:blip r:embed="rId5"/>
          <a:stretch>
            <a:fillRect/>
          </a:stretch>
        </p:blipFill>
        <p:spPr>
          <a:xfrm>
            <a:off x="6400372" y="4754286"/>
            <a:ext cx="2393046" cy="1617784"/>
          </a:xfrm>
          <a:prstGeom prst="rect">
            <a:avLst/>
          </a:prstGeom>
        </p:spPr>
      </p:pic>
      <p:sp>
        <p:nvSpPr>
          <p:cNvPr id="8" name="Textfeld 7">
            <a:extLst>
              <a:ext uri="{FF2B5EF4-FFF2-40B4-BE49-F238E27FC236}">
                <a16:creationId xmlns:a16="http://schemas.microsoft.com/office/drawing/2014/main" id="{F0C9C85E-E6B2-A162-419C-89CBA9F91BE1}"/>
              </a:ext>
            </a:extLst>
          </p:cNvPr>
          <p:cNvSpPr txBox="1"/>
          <p:nvPr/>
        </p:nvSpPr>
        <p:spPr>
          <a:xfrm>
            <a:off x="8848072" y="4749948"/>
            <a:ext cx="2429437" cy="1292662"/>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Screenshots out </a:t>
            </a:r>
            <a:r>
              <a:rPr lang="de-DE" sz="1200" dirty="0" err="1">
                <a:latin typeface="Arial" panose="020B0604020202020204" pitchFamily="34" charset="0"/>
                <a:cs typeface="Arial" panose="020B0604020202020204" pitchFamily="34" charset="0"/>
              </a:rPr>
              <a:t>of</a:t>
            </a:r>
            <a:r>
              <a:rPr lang="de-DE" sz="1200" dirty="0">
                <a:latin typeface="Arial" panose="020B0604020202020204" pitchFamily="34" charset="0"/>
                <a:cs typeface="Arial" panose="020B0604020202020204" pitchFamily="34" charset="0"/>
              </a:rPr>
              <a:t>:</a:t>
            </a:r>
            <a:r>
              <a:rPr lang="de-DE" dirty="0">
                <a:latin typeface="Arial" panose="020B0604020202020204" pitchFamily="34" charset="0"/>
                <a:cs typeface="Arial" panose="020B0604020202020204" pitchFamily="34" charset="0"/>
              </a:rPr>
              <a:t> </a:t>
            </a:r>
            <a:r>
              <a:rPr lang="de-DE" sz="1200" dirty="0">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https://www.bildungsplaene-bw.de/site/bildungsplan/get/documents/lsbw/export-pdf/depot-pdf/ALLG/BP2016BW_ALLG_GS_E34.pdf</a:t>
            </a:r>
            <a:r>
              <a:rPr lang="de-DE" sz="1200" dirty="0">
                <a:latin typeface="Arial" panose="020B0604020202020204" pitchFamily="34" charset="0"/>
                <a:cs typeface="Arial" panose="020B0604020202020204" pitchFamily="34" charset="0"/>
              </a:rPr>
              <a:t> (09.08.2024)</a:t>
            </a:r>
            <a:endParaRPr lang="de-DE" dirty="0">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621C63B5-E685-9952-E199-A3288C0E49D2}"/>
              </a:ext>
            </a:extLst>
          </p:cNvPr>
          <p:cNvSpPr txBox="1"/>
          <p:nvPr/>
        </p:nvSpPr>
        <p:spPr>
          <a:xfrm>
            <a:off x="0" y="6325256"/>
            <a:ext cx="10663084" cy="577081"/>
          </a:xfrm>
          <a:prstGeom prst="rect">
            <a:avLst/>
          </a:prstGeom>
          <a:noFill/>
        </p:spPr>
        <p:txBody>
          <a:bodyPr wrap="square" rtlCol="0">
            <a:spAutoFit/>
          </a:bodyPr>
          <a:lstStyle/>
          <a:p>
            <a:r>
              <a:rPr lang="de-DE" sz="1050" b="1" dirty="0">
                <a:latin typeface="Arial" panose="020B0604020202020204" pitchFamily="34" charset="0"/>
                <a:cs typeface="Arial" panose="020B0604020202020204" pitchFamily="34" charset="0"/>
              </a:rPr>
              <a:t>Ministerium für Kultus, Jugend und Sport Baden-Württemberg </a:t>
            </a:r>
            <a:r>
              <a:rPr lang="de-DE" sz="1050" dirty="0">
                <a:latin typeface="Arial" panose="020B0604020202020204" pitchFamily="34" charset="0"/>
                <a:cs typeface="Arial" panose="020B0604020202020204" pitchFamily="34" charset="0"/>
              </a:rPr>
              <a:t>(Hrsg.) (2020): Bildungsplan der Grundschule. Englisch ab Klasse 3/4. Villingen- Schwenningen: Neckar-Verlag. URL: https://www.bildungsplaene-bw.de/site/bildungsplan/get/documents/lsbw/export-pdf/depot-pdf/ALLG/BP2016BW_ALLG_GS_E34.pdf [zuletzt aufgerufen am: 10.08.2024], p. 3-21.</a:t>
            </a:r>
          </a:p>
        </p:txBody>
      </p:sp>
      <p:pic>
        <p:nvPicPr>
          <p:cNvPr id="9" name="educational plan_focus on reading comprehension">
            <a:hlinkClick r:id="" action="ppaction://media"/>
            <a:extLst>
              <a:ext uri="{FF2B5EF4-FFF2-40B4-BE49-F238E27FC236}">
                <a16:creationId xmlns:a16="http://schemas.microsoft.com/office/drawing/2014/main" id="{3EFEC6BB-54E1-7579-F02D-38C5755F10D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72708" y="336494"/>
            <a:ext cx="609600" cy="609600"/>
          </a:xfrm>
          <a:prstGeom prst="rect">
            <a:avLst/>
          </a:prstGeom>
        </p:spPr>
      </p:pic>
      <p:pic>
        <p:nvPicPr>
          <p:cNvPr id="10" name="Grafik 9">
            <a:extLst>
              <a:ext uri="{FF2B5EF4-FFF2-40B4-BE49-F238E27FC236}">
                <a16:creationId xmlns:a16="http://schemas.microsoft.com/office/drawing/2014/main" id="{D32C0869-31A1-4DB1-9C32-B53F37F8DCAF}"/>
              </a:ext>
            </a:extLst>
          </p:cNvPr>
          <p:cNvPicPr>
            <a:picLocks noChangeAspect="1"/>
          </p:cNvPicPr>
          <p:nvPr/>
        </p:nvPicPr>
        <p:blipFill>
          <a:blip r:embed="rId8"/>
          <a:stretch>
            <a:fillRect/>
          </a:stretch>
        </p:blipFill>
        <p:spPr>
          <a:xfrm>
            <a:off x="10649116" y="6080528"/>
            <a:ext cx="1322947" cy="658425"/>
          </a:xfrm>
          <a:prstGeom prst="rect">
            <a:avLst/>
          </a:prstGeom>
        </p:spPr>
      </p:pic>
    </p:spTree>
    <p:extLst>
      <p:ext uri="{BB962C8B-B14F-4D97-AF65-F5344CB8AC3E}">
        <p14:creationId xmlns:p14="http://schemas.microsoft.com/office/powerpoint/2010/main" val="413107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82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11F7B1-9D4D-96F1-E98A-BBFEFA746148}"/>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Storytelling and Digital Escape Rooms in relation to the Educational Plan of Baden-Württemberg</a:t>
            </a:r>
            <a:endParaRPr lang="de-DE" sz="3200"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088E2719-1F4A-1B20-52D1-03815E70D835}"/>
              </a:ext>
            </a:extLst>
          </p:cNvPr>
          <p:cNvSpPr>
            <a:spLocks noGrp="1"/>
          </p:cNvSpPr>
          <p:nvPr>
            <p:ph idx="1"/>
          </p:nvPr>
        </p:nvSpPr>
        <p:spPr>
          <a:xfrm>
            <a:off x="3500558" y="757773"/>
            <a:ext cx="8023123" cy="973393"/>
          </a:xfrm>
        </p:spPr>
        <p:txBody>
          <a:bodyPr>
            <a:normAutofit/>
          </a:bodyPr>
          <a:lstStyle/>
          <a:p>
            <a:pPr marL="0" indent="0">
              <a:buNone/>
            </a:pPr>
            <a:r>
              <a:rPr lang="de-DE" b="1" dirty="0">
                <a:latin typeface="Arial" panose="020B0604020202020204" pitchFamily="34" charset="0"/>
                <a:cs typeface="Arial" panose="020B0604020202020204" pitchFamily="34" charset="0"/>
              </a:rPr>
              <a:t>3.2 </a:t>
            </a:r>
            <a:r>
              <a:rPr lang="en-US" b="1" dirty="0">
                <a:latin typeface="Arial" panose="020B0604020202020204" pitchFamily="34" charset="0"/>
                <a:cs typeface="Arial" panose="020B0604020202020204" pitchFamily="34" charset="0"/>
              </a:rPr>
              <a:t>Focus on the aspects of listening comprehension</a:t>
            </a:r>
          </a:p>
          <a:p>
            <a:endParaRPr lang="de-DE" sz="2400" b="1" dirty="0"/>
          </a:p>
        </p:txBody>
      </p:sp>
      <p:sp>
        <p:nvSpPr>
          <p:cNvPr id="5" name="Inhaltsplatzhalter 2">
            <a:extLst>
              <a:ext uri="{FF2B5EF4-FFF2-40B4-BE49-F238E27FC236}">
                <a16:creationId xmlns:a16="http://schemas.microsoft.com/office/drawing/2014/main" id="{BBBD81F5-EDF8-E670-8643-B7EE15DF362D}"/>
              </a:ext>
            </a:extLst>
          </p:cNvPr>
          <p:cNvSpPr txBox="1">
            <a:spLocks/>
          </p:cNvSpPr>
          <p:nvPr/>
        </p:nvSpPr>
        <p:spPr>
          <a:xfrm>
            <a:off x="3500558" y="999641"/>
            <a:ext cx="8023123" cy="4849573"/>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de-DE" sz="1600" dirty="0" err="1">
                <a:latin typeface="Arial" panose="020B0604020202020204" pitchFamily="34" charset="0"/>
                <a:cs typeface="Arial" panose="020B0604020202020204" pitchFamily="34" charset="0"/>
              </a:rPr>
              <a:t>students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explore</a:t>
            </a:r>
            <a:r>
              <a:rPr lang="de-DE" sz="1600" dirty="0">
                <a:latin typeface="Arial" panose="020B0604020202020204" pitchFamily="34" charset="0"/>
                <a:cs typeface="Arial" panose="020B0604020202020204" pitchFamily="34" charset="0"/>
              </a:rPr>
              <a:t> a </a:t>
            </a:r>
            <a:r>
              <a:rPr lang="de-DE" sz="1600" dirty="0" err="1">
                <a:latin typeface="Arial" panose="020B0604020202020204" pitchFamily="34" charset="0"/>
                <a:cs typeface="Arial" panose="020B0604020202020204" pitchFamily="34" charset="0"/>
              </a:rPr>
              <a:t>new</a:t>
            </a:r>
            <a:r>
              <a:rPr lang="de-DE" sz="1600" dirty="0">
                <a:latin typeface="Arial" panose="020B0604020202020204" pitchFamily="34" charset="0"/>
                <a:cs typeface="Arial" panose="020B0604020202020204" pitchFamily="34" charset="0"/>
              </a:rPr>
              <a:t> language by </a:t>
            </a:r>
            <a:r>
              <a:rPr lang="de-DE" sz="1600" dirty="0" err="1">
                <a:latin typeface="Arial" panose="020B0604020202020204" pitchFamily="34" charset="0"/>
                <a:cs typeface="Arial" panose="020B0604020202020204" pitchFamily="34" charset="0"/>
              </a:rPr>
              <a:t>using</a:t>
            </a:r>
            <a:r>
              <a:rPr lang="de-DE" sz="1600" dirty="0">
                <a:latin typeface="Arial" panose="020B0604020202020204" pitchFamily="34" charset="0"/>
                <a:cs typeface="Arial" panose="020B0604020202020204" pitchFamily="34" charset="0"/>
              </a:rPr>
              <a:t> different </a:t>
            </a:r>
            <a:r>
              <a:rPr lang="de-DE" sz="1600" dirty="0" err="1">
                <a:latin typeface="Arial" panose="020B0604020202020204" pitchFamily="34" charset="0"/>
                <a:cs typeface="Arial" panose="020B0604020202020204" pitchFamily="34" charset="0"/>
              </a:rPr>
              <a:t>media</a:t>
            </a:r>
            <a:r>
              <a:rPr lang="de-DE" sz="1600" dirty="0">
                <a:latin typeface="Arial" panose="020B0604020202020204" pitchFamily="34" charset="0"/>
                <a:cs typeface="Arial" panose="020B0604020202020204" pitchFamily="34" charset="0"/>
              </a:rPr>
              <a:t> (Ministerium für Kultus, Jugend und Sport Baden-Württemberg, 2020)</a:t>
            </a:r>
          </a:p>
          <a:p>
            <a:r>
              <a:rPr lang="de-DE" sz="1600" dirty="0" err="1">
                <a:latin typeface="Arial" panose="020B0604020202020204" pitchFamily="34" charset="0"/>
                <a:cs typeface="Arial" panose="020B0604020202020204" pitchFamily="34" charset="0"/>
              </a:rPr>
              <a:t>use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strategies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for</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understanding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short</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communicative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messages</a:t>
            </a:r>
            <a:r>
              <a:rPr lang="de-DE" sz="1600" dirty="0">
                <a:latin typeface="Arial" panose="020B0604020202020204" pitchFamily="34" charset="0"/>
                <a:cs typeface="Arial" panose="020B0604020202020204" pitchFamily="34" charset="0"/>
              </a:rPr>
              <a:t> (Ministerium für Kultus, Jugend und Sport Baden-Württemberg, 2020)</a:t>
            </a:r>
          </a:p>
          <a:p>
            <a:r>
              <a:rPr lang="de-DE" sz="1600" dirty="0" err="1">
                <a:latin typeface="Arial" panose="020B0604020202020204" pitchFamily="34" charset="0"/>
                <a:cs typeface="Arial" panose="020B0604020202020204" pitchFamily="34" charset="0"/>
              </a:rPr>
              <a:t>exploring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new</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topics</a:t>
            </a:r>
            <a:r>
              <a:rPr lang="de-DE" sz="1600" dirty="0">
                <a:latin typeface="Arial" panose="020B0604020202020204" pitchFamily="34" charset="0"/>
                <a:cs typeface="Arial" panose="020B0604020202020204" pitchFamily="34" charset="0"/>
              </a:rPr>
              <a:t> (language and </a:t>
            </a:r>
            <a:r>
              <a:rPr lang="de-DE" sz="1600" dirty="0" err="1">
                <a:latin typeface="Arial" panose="020B0604020202020204" pitchFamily="34" charset="0"/>
                <a:cs typeface="Arial" panose="020B0604020202020204" pitchFamily="34" charset="0"/>
              </a:rPr>
              <a:t>content</a:t>
            </a:r>
            <a:r>
              <a:rPr lang="de-DE" sz="1600" dirty="0">
                <a:latin typeface="Arial" panose="020B0604020202020204" pitchFamily="34" charset="0"/>
                <a:cs typeface="Arial" panose="020B0604020202020204" pitchFamily="34" charset="0"/>
              </a:rPr>
              <a:t>) -&gt; </a:t>
            </a:r>
            <a:r>
              <a:rPr lang="de-DE" sz="1600" dirty="0" err="1">
                <a:latin typeface="Arial" panose="020B0604020202020204" pitchFamily="34" charset="0"/>
                <a:cs typeface="Arial" panose="020B0604020202020204" pitchFamily="34" charset="0"/>
              </a:rPr>
              <a:t>connection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with</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pre-knowledge</a:t>
            </a:r>
            <a:r>
              <a:rPr lang="de-DE" sz="1600" dirty="0">
                <a:latin typeface="Arial" panose="020B0604020202020204" pitchFamily="34" charset="0"/>
                <a:cs typeface="Arial" panose="020B0604020202020204" pitchFamily="34" charset="0"/>
              </a:rPr>
              <a:t> (Ministerium für Kultus, Jugend und Sport Baden-Württemberg, 2020)</a:t>
            </a:r>
          </a:p>
          <a:p>
            <a:r>
              <a:rPr lang="de-DE" sz="1600" dirty="0" err="1">
                <a:latin typeface="Arial" panose="020B0604020202020204" pitchFamily="34" charset="0"/>
                <a:cs typeface="Arial" panose="020B0604020202020204" pitchFamily="34" charset="0"/>
              </a:rPr>
              <a:t>written</a:t>
            </a:r>
            <a:r>
              <a:rPr lang="de-DE" sz="1600" dirty="0">
                <a:latin typeface="Arial" panose="020B0604020202020204" pitchFamily="34" charset="0"/>
                <a:cs typeface="Arial" panose="020B0604020202020204" pitchFamily="34" charset="0"/>
              </a:rPr>
              <a:t> language = </a:t>
            </a:r>
            <a:r>
              <a:rPr lang="de-DE" sz="1600" dirty="0" err="1">
                <a:latin typeface="Arial" panose="020B0604020202020204" pitchFamily="34" charset="0"/>
                <a:cs typeface="Arial" panose="020B0604020202020204" pitchFamily="34" charset="0"/>
              </a:rPr>
              <a:t>reminder</a:t>
            </a:r>
            <a:r>
              <a:rPr lang="de-DE" sz="1600" dirty="0">
                <a:latin typeface="Arial" panose="020B0604020202020204" pitchFamily="34" charset="0"/>
                <a:cs typeface="Arial" panose="020B0604020202020204" pitchFamily="34" charset="0"/>
              </a:rPr>
              <a:t> (Ministerium für Kultus, Jugend und Sport Baden-Württemberg, 2020)</a:t>
            </a:r>
          </a:p>
          <a:p>
            <a:r>
              <a:rPr lang="de-DE" sz="1600" dirty="0" err="1">
                <a:latin typeface="Arial" panose="020B0604020202020204" pitchFamily="34" charset="0"/>
                <a:cs typeface="Arial" panose="020B0604020202020204" pitchFamily="34" charset="0"/>
              </a:rPr>
              <a:t>teacher</a:t>
            </a:r>
            <a:r>
              <a:rPr lang="de-DE" sz="1600" dirty="0">
                <a:latin typeface="Arial" panose="020B0604020202020204" pitchFamily="34" charset="0"/>
                <a:cs typeface="Arial" panose="020B0604020202020204" pitchFamily="34" charset="0"/>
              </a:rPr>
              <a:t> =&gt; </a:t>
            </a:r>
            <a:r>
              <a:rPr lang="de-DE" sz="1600" dirty="0" err="1">
                <a:latin typeface="Arial" panose="020B0604020202020204" pitchFamily="34" charset="0"/>
                <a:cs typeface="Arial" panose="020B0604020202020204" pitchFamily="34" charset="0"/>
              </a:rPr>
              <a:t>key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role</a:t>
            </a:r>
            <a:r>
              <a:rPr lang="de-DE" sz="1600" dirty="0">
                <a:latin typeface="Arial" panose="020B0604020202020204" pitchFamily="34" charset="0"/>
                <a:cs typeface="Arial" panose="020B0604020202020204" pitchFamily="34" charset="0"/>
              </a:rPr>
              <a:t> -&gt; </a:t>
            </a:r>
            <a:r>
              <a:rPr lang="de-DE" sz="1600" dirty="0" err="1">
                <a:latin typeface="Arial" panose="020B0604020202020204" pitchFamily="34" charset="0"/>
                <a:cs typeface="Arial" panose="020B0604020202020204" pitchFamily="34" charset="0"/>
              </a:rPr>
              <a:t>role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model</a:t>
            </a:r>
            <a:r>
              <a:rPr lang="de-DE" sz="1600" dirty="0">
                <a:latin typeface="Arial" panose="020B0604020202020204" pitchFamily="34" charset="0"/>
                <a:cs typeface="Arial" panose="020B0604020202020204" pitchFamily="34" charset="0"/>
              </a:rPr>
              <a:t> (Ministerium für Kultus, Jugend und Sport Baden-Württemberg, 2020)</a:t>
            </a:r>
          </a:p>
          <a:p>
            <a:r>
              <a:rPr lang="de-DE" sz="1600" dirty="0" err="1">
                <a:latin typeface="Arial" panose="020B0604020202020204" pitchFamily="34" charset="0"/>
                <a:cs typeface="Arial" panose="020B0604020202020204" pitchFamily="34" charset="0"/>
              </a:rPr>
              <a:t>students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have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to</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react</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verbally</a:t>
            </a:r>
            <a:r>
              <a:rPr lang="de-DE" sz="1600" dirty="0">
                <a:latin typeface="Arial" panose="020B0604020202020204" pitchFamily="34" charset="0"/>
                <a:cs typeface="Arial" panose="020B0604020202020204" pitchFamily="34" charset="0"/>
              </a:rPr>
              <a:t> and non-</a:t>
            </a:r>
            <a:r>
              <a:rPr lang="de-DE" sz="1600" dirty="0" err="1">
                <a:latin typeface="Arial" panose="020B0604020202020204" pitchFamily="34" charset="0"/>
                <a:cs typeface="Arial" panose="020B0604020202020204" pitchFamily="34" charset="0"/>
              </a:rPr>
              <a:t>verbally</a:t>
            </a:r>
            <a:r>
              <a:rPr lang="de-DE" sz="1600" dirty="0">
                <a:latin typeface="Arial" panose="020B0604020202020204" pitchFamily="34" charset="0"/>
                <a:cs typeface="Arial" panose="020B0604020202020204" pitchFamily="34" charset="0"/>
              </a:rPr>
              <a:t>) on </a:t>
            </a:r>
            <a:r>
              <a:rPr lang="de-DE" sz="1600" dirty="0" err="1">
                <a:latin typeface="Arial" panose="020B0604020202020204" pitchFamily="34" charset="0"/>
                <a:cs typeface="Arial" panose="020B0604020202020204" pitchFamily="34" charset="0"/>
              </a:rPr>
              <a:t>questions</a:t>
            </a:r>
            <a:r>
              <a:rPr lang="de-DE" sz="1600" dirty="0">
                <a:latin typeface="Arial" panose="020B0604020202020204" pitchFamily="34" charset="0"/>
                <a:cs typeface="Arial" panose="020B0604020202020204" pitchFamily="34" charset="0"/>
              </a:rPr>
              <a:t> and </a:t>
            </a:r>
            <a:r>
              <a:rPr lang="de-DE" sz="1600" dirty="0" err="1">
                <a:latin typeface="Arial" panose="020B0604020202020204" pitchFamily="34" charset="0"/>
                <a:cs typeface="Arial" panose="020B0604020202020204" pitchFamily="34" charset="0"/>
              </a:rPr>
              <a:t>instructions</a:t>
            </a:r>
            <a:r>
              <a:rPr lang="de-DE" sz="1600" dirty="0">
                <a:latin typeface="Arial" panose="020B0604020202020204" pitchFamily="34" charset="0"/>
                <a:cs typeface="Arial" panose="020B0604020202020204" pitchFamily="34" charset="0"/>
              </a:rPr>
              <a:t> (Ministerium für Kultus, Jugend und Sport Baden-Württemberg, 2020)</a:t>
            </a:r>
          </a:p>
          <a:p>
            <a:r>
              <a:rPr lang="de-DE" sz="1600" dirty="0" err="1">
                <a:latin typeface="Arial" panose="020B0604020202020204" pitchFamily="34" charset="0"/>
                <a:cs typeface="Arial" panose="020B0604020202020204" pitchFamily="34" charset="0"/>
              </a:rPr>
              <a:t>listening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to</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listening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texts</a:t>
            </a:r>
            <a:r>
              <a:rPr lang="de-DE" sz="1600" dirty="0">
                <a:latin typeface="Arial" panose="020B0604020202020204" pitchFamily="34" charset="0"/>
                <a:cs typeface="Arial" panose="020B0604020202020204" pitchFamily="34" charset="0"/>
              </a:rPr>
              <a:t> (Ministerium für Kultus, Jugend und Sport Baden-Württemberg, 2020)</a:t>
            </a:r>
          </a:p>
        </p:txBody>
      </p:sp>
      <p:sp>
        <p:nvSpPr>
          <p:cNvPr id="4" name="Textfeld 3">
            <a:extLst>
              <a:ext uri="{FF2B5EF4-FFF2-40B4-BE49-F238E27FC236}">
                <a16:creationId xmlns:a16="http://schemas.microsoft.com/office/drawing/2014/main" id="{B76CD13A-046B-F951-3655-2508E1DC78E9}"/>
              </a:ext>
            </a:extLst>
          </p:cNvPr>
          <p:cNvSpPr txBox="1"/>
          <p:nvPr/>
        </p:nvSpPr>
        <p:spPr>
          <a:xfrm>
            <a:off x="134932" y="6091082"/>
            <a:ext cx="9820229" cy="646331"/>
          </a:xfrm>
          <a:prstGeom prst="rect">
            <a:avLst/>
          </a:prstGeom>
          <a:noFill/>
        </p:spPr>
        <p:txBody>
          <a:bodyPr wrap="square" rtlCol="0">
            <a:spAutoFit/>
          </a:bodyPr>
          <a:lstStyle/>
          <a:p>
            <a:r>
              <a:rPr lang="de-DE" sz="1200" b="1" dirty="0">
                <a:latin typeface="Arial" panose="020B0604020202020204" pitchFamily="34" charset="0"/>
                <a:cs typeface="Arial" panose="020B0604020202020204" pitchFamily="34" charset="0"/>
              </a:rPr>
              <a:t>Ministerium für Kultus, Jugend und Sport Baden-Württemberg </a:t>
            </a:r>
            <a:r>
              <a:rPr lang="de-DE" sz="1200" dirty="0">
                <a:latin typeface="Arial" panose="020B0604020202020204" pitchFamily="34" charset="0"/>
                <a:cs typeface="Arial" panose="020B0604020202020204" pitchFamily="34" charset="0"/>
              </a:rPr>
              <a:t>(Hrsg.) (2020): Bildungsplan der Grundschule. Englisch ab Klasse 3/4. Villingen- Schwenningen: Neckar-Verlag. URL: https://www.bildungsplaene-bw.de/site/bildungsplan/get/documents/lsbw/export-pdf/depot-pdf/ALLG/BP2016BW_ALLG_GS_E34.pdf [zuletzt aufgerufen am: 10.08.2024], p. 3-21.</a:t>
            </a:r>
          </a:p>
        </p:txBody>
      </p:sp>
      <p:pic>
        <p:nvPicPr>
          <p:cNvPr id="7" name="educational plan_focus on listening comprehension">
            <a:hlinkClick r:id="" action="ppaction://media"/>
            <a:extLst>
              <a:ext uri="{FF2B5EF4-FFF2-40B4-BE49-F238E27FC236}">
                <a16:creationId xmlns:a16="http://schemas.microsoft.com/office/drawing/2014/main" id="{BB5E895C-849B-C68B-02C7-E5E16CF878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82631" y="303602"/>
            <a:ext cx="609600" cy="609600"/>
          </a:xfrm>
          <a:prstGeom prst="rect">
            <a:avLst/>
          </a:prstGeom>
        </p:spPr>
      </p:pic>
      <p:pic>
        <p:nvPicPr>
          <p:cNvPr id="8" name="Grafik 7">
            <a:extLst>
              <a:ext uri="{FF2B5EF4-FFF2-40B4-BE49-F238E27FC236}">
                <a16:creationId xmlns:a16="http://schemas.microsoft.com/office/drawing/2014/main" id="{EE82406E-709B-4870-368F-98CA7D9769A4}"/>
              </a:ext>
            </a:extLst>
          </p:cNvPr>
          <p:cNvPicPr>
            <a:picLocks noChangeAspect="1"/>
          </p:cNvPicPr>
          <p:nvPr/>
        </p:nvPicPr>
        <p:blipFill>
          <a:blip r:embed="rId6"/>
          <a:stretch>
            <a:fillRect/>
          </a:stretch>
        </p:blipFill>
        <p:spPr>
          <a:xfrm>
            <a:off x="10625957" y="5978597"/>
            <a:ext cx="1322947" cy="658425"/>
          </a:xfrm>
          <a:prstGeom prst="rect">
            <a:avLst/>
          </a:prstGeom>
        </p:spPr>
      </p:pic>
    </p:spTree>
    <p:extLst>
      <p:ext uri="{BB962C8B-B14F-4D97-AF65-F5344CB8AC3E}">
        <p14:creationId xmlns:p14="http://schemas.microsoft.com/office/powerpoint/2010/main" val="327794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4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11F7B1-9D4D-96F1-E98A-BBFEFA746148}"/>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Storytelling and Digital Escape Rooms in relation to the Educational Plan of Baden-Württemberg</a:t>
            </a:r>
            <a:endParaRPr lang="de-DE" sz="3200"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088E2719-1F4A-1B20-52D1-03815E70D835}"/>
              </a:ext>
            </a:extLst>
          </p:cNvPr>
          <p:cNvSpPr>
            <a:spLocks noGrp="1"/>
          </p:cNvSpPr>
          <p:nvPr>
            <p:ph idx="1"/>
          </p:nvPr>
        </p:nvSpPr>
        <p:spPr>
          <a:xfrm>
            <a:off x="3766028" y="611768"/>
            <a:ext cx="7973687" cy="5625319"/>
          </a:xfrm>
        </p:spPr>
        <p:txBody>
          <a:bodyPr>
            <a:normAutofit/>
          </a:bodyPr>
          <a:lstStyle/>
          <a:p>
            <a:pPr marL="0" indent="0">
              <a:buNone/>
            </a:pPr>
            <a:r>
              <a:rPr lang="de-DE" b="1" dirty="0">
                <a:latin typeface="Arial" panose="020B0604020202020204" pitchFamily="34" charset="0"/>
                <a:cs typeface="Arial" panose="020B0604020202020204" pitchFamily="34" charset="0"/>
              </a:rPr>
              <a:t>3.3 Focus on Storytelling/Digital Storytelling</a:t>
            </a:r>
          </a:p>
          <a:p>
            <a:r>
              <a:rPr lang="de-DE" sz="1600" b="1" dirty="0">
                <a:latin typeface="Arial" panose="020B0604020202020204" pitchFamily="34" charset="0"/>
                <a:cs typeface="Arial" panose="020B0604020202020204" pitchFamily="34" charset="0"/>
              </a:rPr>
              <a:t>Process-oriented </a:t>
            </a:r>
            <a:r>
              <a:rPr lang="de-DE" sz="1600" b="1" dirty="0" err="1">
                <a:latin typeface="Arial" panose="020B0604020202020204" pitchFamily="34" charset="0"/>
                <a:cs typeface="Arial" panose="020B0604020202020204" pitchFamily="34" charset="0"/>
              </a:rPr>
              <a:t>competences</a:t>
            </a:r>
            <a:r>
              <a:rPr lang="de-DE" sz="1600" dirty="0">
                <a:latin typeface="Arial" panose="020B0604020202020204" pitchFamily="34" charset="0"/>
                <a:cs typeface="Arial" panose="020B0604020202020204" pitchFamily="34" charset="0"/>
              </a:rPr>
              <a:t>:</a:t>
            </a:r>
          </a:p>
          <a:p>
            <a:r>
              <a:rPr lang="de-DE" sz="1600" dirty="0" err="1">
                <a:latin typeface="Arial" panose="020B0604020202020204" pitchFamily="34" charset="0"/>
                <a:cs typeface="Arial" panose="020B0604020202020204" pitchFamily="34" charset="0"/>
              </a:rPr>
              <a:t>explore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new</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language</a:t>
            </a:r>
            <a:r>
              <a:rPr lang="de-DE" sz="1600" dirty="0">
                <a:latin typeface="Arial" panose="020B0604020202020204" pitchFamily="34" charset="0"/>
                <a:cs typeface="Arial" panose="020B0604020202020204" pitchFamily="34" charset="0"/>
              </a:rPr>
              <a:t> (Ministerium für Kultus, Jugend und Sport Baden-Württemberg, 2020)</a:t>
            </a:r>
          </a:p>
          <a:p>
            <a:r>
              <a:rPr lang="de-DE" sz="1600" dirty="0" err="1">
                <a:latin typeface="Arial" panose="020B0604020202020204" pitchFamily="34" charset="0"/>
                <a:cs typeface="Arial" panose="020B0604020202020204" pitchFamily="34" charset="0"/>
              </a:rPr>
              <a:t>grasp</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new</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things</a:t>
            </a:r>
            <a:r>
              <a:rPr lang="de-DE" sz="1600" dirty="0">
                <a:latin typeface="Arial" panose="020B0604020202020204" pitchFamily="34" charset="0"/>
                <a:cs typeface="Arial" panose="020B0604020202020204" pitchFamily="34" charset="0"/>
              </a:rPr>
              <a:t> in </a:t>
            </a:r>
            <a:r>
              <a:rPr lang="de-DE" sz="1600" dirty="0" err="1">
                <a:latin typeface="Arial" panose="020B0604020202020204" pitchFamily="34" charset="0"/>
                <a:cs typeface="Arial" panose="020B0604020202020204" pitchFamily="34" charset="0"/>
              </a:rPr>
              <a:t>context</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language</a:t>
            </a:r>
            <a:r>
              <a:rPr lang="de-DE" sz="1600" dirty="0">
                <a:latin typeface="Arial" panose="020B0604020202020204" pitchFamily="34" charset="0"/>
                <a:cs typeface="Arial" panose="020B0604020202020204" pitchFamily="34" charset="0"/>
              </a:rPr>
              <a:t> and </a:t>
            </a:r>
            <a:r>
              <a:rPr lang="de-DE" sz="1600" dirty="0" err="1">
                <a:latin typeface="Arial" panose="020B0604020202020204" pitchFamily="34" charset="0"/>
                <a:cs typeface="Arial" panose="020B0604020202020204" pitchFamily="34" charset="0"/>
              </a:rPr>
              <a:t>content</a:t>
            </a:r>
            <a:r>
              <a:rPr lang="de-DE" sz="1600" dirty="0">
                <a:latin typeface="Arial" panose="020B0604020202020204" pitchFamily="34" charset="0"/>
                <a:cs typeface="Arial" panose="020B0604020202020204" pitchFamily="34" charset="0"/>
              </a:rPr>
              <a:t> (Ministerium für Kultus, Jugend und Sport Baden-Württemberg, 2020)</a:t>
            </a:r>
          </a:p>
          <a:p>
            <a:r>
              <a:rPr lang="de-DE" sz="1600" dirty="0" err="1">
                <a:latin typeface="Arial" panose="020B0604020202020204" pitchFamily="34" charset="0"/>
                <a:cs typeface="Arial" panose="020B0604020202020204" pitchFamily="34" charset="0"/>
              </a:rPr>
              <a:t>written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language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memory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aid</a:t>
            </a:r>
            <a:r>
              <a:rPr lang="de-DE" sz="1600" dirty="0">
                <a:latin typeface="Arial" panose="020B0604020202020204" pitchFamily="34" charset="0"/>
                <a:cs typeface="Arial" panose="020B0604020202020204" pitchFamily="34" charset="0"/>
              </a:rPr>
              <a:t>) (Ministerium für Kultus, Jugend und Sport Baden-Württemberg, 2020)</a:t>
            </a:r>
          </a:p>
          <a:p>
            <a:r>
              <a:rPr lang="de-DE" sz="1600" b="1" dirty="0">
                <a:latin typeface="Arial" panose="020B0604020202020204" pitchFamily="34" charset="0"/>
                <a:cs typeface="Arial" panose="020B0604020202020204" pitchFamily="34" charset="0"/>
              </a:rPr>
              <a:t>Content-</a:t>
            </a:r>
            <a:r>
              <a:rPr lang="de-DE" sz="1600" b="1" dirty="0" err="1">
                <a:latin typeface="Arial" panose="020B0604020202020204" pitchFamily="34" charset="0"/>
                <a:cs typeface="Arial" panose="020B0604020202020204" pitchFamily="34" charset="0"/>
              </a:rPr>
              <a:t>related</a:t>
            </a:r>
            <a:r>
              <a:rPr lang="de-DE" sz="1600" b="1" dirty="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competences</a:t>
            </a:r>
            <a:r>
              <a:rPr lang="de-DE" sz="1600" dirty="0">
                <a:latin typeface="Arial" panose="020B0604020202020204" pitchFamily="34" charset="0"/>
                <a:cs typeface="Arial" panose="020B0604020202020204" pitchFamily="34" charset="0"/>
              </a:rPr>
              <a:t>:</a:t>
            </a:r>
          </a:p>
          <a:p>
            <a:r>
              <a:rPr lang="de-DE" sz="1600" dirty="0" err="1">
                <a:latin typeface="Arial" panose="020B0604020202020204" pitchFamily="34" charset="0"/>
                <a:cs typeface="Arial" panose="020B0604020202020204" pitchFamily="34" charset="0"/>
              </a:rPr>
              <a:t>listening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comprehension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use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body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language</a:t>
            </a:r>
            <a:r>
              <a:rPr lang="de-DE" sz="1600" dirty="0">
                <a:latin typeface="Arial" panose="020B0604020202020204" pitchFamily="34" charset="0"/>
                <a:cs typeface="Arial" panose="020B0604020202020204" pitchFamily="34" charset="0"/>
              </a:rPr>
              <a:t> and </a:t>
            </a:r>
            <a:r>
              <a:rPr lang="de-DE" sz="1600" dirty="0" err="1">
                <a:latin typeface="Arial" panose="020B0604020202020204" pitchFamily="34" charset="0"/>
                <a:cs typeface="Arial" panose="020B0604020202020204" pitchFamily="34" charset="0"/>
              </a:rPr>
              <a:t>visualization</a:t>
            </a:r>
            <a:r>
              <a:rPr lang="de-DE" sz="1600" dirty="0">
                <a:latin typeface="Arial" panose="020B0604020202020204" pitchFamily="34" charset="0"/>
                <a:cs typeface="Arial" panose="020B0604020202020204" pitchFamily="34" charset="0"/>
              </a:rPr>
              <a:t> (Ministerium für Kultus, Jugend und Sport Baden-Württemberg, 2020)</a:t>
            </a:r>
          </a:p>
          <a:p>
            <a:r>
              <a:rPr lang="de-DE" sz="1600" dirty="0" err="1">
                <a:latin typeface="Arial" panose="020B0604020202020204" pitchFamily="34" charset="0"/>
                <a:cs typeface="Arial" panose="020B0604020202020204" pitchFamily="34" charset="0"/>
              </a:rPr>
              <a:t>students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have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to</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respond</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to</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instructions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requests</a:t>
            </a:r>
            <a:r>
              <a:rPr lang="de-DE" sz="1600" dirty="0">
                <a:latin typeface="Arial" panose="020B0604020202020204" pitchFamily="34" charset="0"/>
                <a:cs typeface="Arial" panose="020B0604020202020204" pitchFamily="34" charset="0"/>
              </a:rPr>
              <a:t> and </a:t>
            </a:r>
            <a:r>
              <a:rPr lang="de-DE" sz="1600" dirty="0" err="1">
                <a:latin typeface="Arial" panose="020B0604020202020204" pitchFamily="34" charset="0"/>
                <a:cs typeface="Arial" panose="020B0604020202020204" pitchFamily="34" charset="0"/>
              </a:rPr>
              <a:t>classroom</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phrases</a:t>
            </a:r>
            <a:r>
              <a:rPr lang="de-DE" sz="1600" dirty="0">
                <a:latin typeface="Arial" panose="020B0604020202020204" pitchFamily="34" charset="0"/>
                <a:cs typeface="Arial" panose="020B0604020202020204" pitchFamily="34" charset="0"/>
              </a:rPr>
              <a:t> (Ministerium für Kultus, Jugend und Sport Baden-Württemberg, 2020)</a:t>
            </a:r>
          </a:p>
          <a:p>
            <a:endParaRPr lang="de-DE" sz="2400" dirty="0">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D4542129-8BC1-D5D0-76E3-17AA3D63A10B}"/>
              </a:ext>
            </a:extLst>
          </p:cNvPr>
          <p:cNvSpPr txBox="1"/>
          <p:nvPr/>
        </p:nvSpPr>
        <p:spPr>
          <a:xfrm>
            <a:off x="0" y="6027003"/>
            <a:ext cx="11486796" cy="830997"/>
          </a:xfrm>
          <a:prstGeom prst="rect">
            <a:avLst/>
          </a:prstGeom>
          <a:noFill/>
        </p:spPr>
        <p:txBody>
          <a:bodyPr wrap="square" rtlCol="0">
            <a:spAutoFit/>
          </a:bodyPr>
          <a:lstStyle/>
          <a:p>
            <a:r>
              <a:rPr lang="de-DE" sz="800" b="1" dirty="0">
                <a:latin typeface="Arial" panose="020B0604020202020204" pitchFamily="34" charset="0"/>
                <a:cs typeface="Arial" panose="020B0604020202020204" pitchFamily="34" charset="0"/>
              </a:rPr>
              <a:t>Bündgens-Kosten</a:t>
            </a:r>
            <a:r>
              <a:rPr lang="de-DE" sz="800" dirty="0">
                <a:latin typeface="Arial" panose="020B0604020202020204" pitchFamily="34" charset="0"/>
                <a:cs typeface="Arial" panose="020B0604020202020204" pitchFamily="34" charset="0"/>
              </a:rPr>
              <a:t> (2021). In: </a:t>
            </a:r>
            <a:r>
              <a:rPr lang="de-DE" sz="800" dirty="0" err="1">
                <a:latin typeface="Arial" panose="020B0604020202020204" pitchFamily="34" charset="0"/>
                <a:cs typeface="Arial" panose="020B0604020202020204" pitchFamily="34" charset="0"/>
              </a:rPr>
              <a:t>Beaven</a:t>
            </a:r>
            <a:r>
              <a:rPr lang="de-DE" sz="800" dirty="0">
                <a:latin typeface="Arial" panose="020B0604020202020204" pitchFamily="34" charset="0"/>
                <a:cs typeface="Arial" panose="020B0604020202020204" pitchFamily="34" charset="0"/>
              </a:rPr>
              <a:t>, Tita/Rosell-Aguilar, Fernando (Hrsg.): Innovative </a:t>
            </a:r>
            <a:r>
              <a:rPr lang="de-DE" sz="800" dirty="0" err="1">
                <a:latin typeface="Arial" panose="020B0604020202020204" pitchFamily="34" charset="0"/>
                <a:cs typeface="Arial" panose="020B0604020202020204" pitchFamily="34" charset="0"/>
              </a:rPr>
              <a:t>language</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pedagogy</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report</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Published</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by</a:t>
            </a:r>
            <a:r>
              <a:rPr lang="de-DE" sz="800" dirty="0">
                <a:latin typeface="Arial" panose="020B0604020202020204" pitchFamily="34" charset="0"/>
                <a:cs typeface="Arial" panose="020B0604020202020204" pitchFamily="34" charset="0"/>
              </a:rPr>
              <a:t> Research-publishing.net, p. 103-106.</a:t>
            </a:r>
          </a:p>
          <a:p>
            <a:r>
              <a:rPr lang="de-DE" sz="800" b="1" dirty="0">
                <a:latin typeface="Arial" panose="020B0604020202020204" pitchFamily="34" charset="0"/>
                <a:cs typeface="Arial" panose="020B0604020202020204" pitchFamily="34" charset="0"/>
              </a:rPr>
              <a:t>Cameron, Lynne </a:t>
            </a:r>
            <a:r>
              <a:rPr lang="de-DE" sz="800" dirty="0">
                <a:latin typeface="Arial" panose="020B0604020202020204" pitchFamily="34" charset="0"/>
                <a:cs typeface="Arial" panose="020B0604020202020204" pitchFamily="34" charset="0"/>
              </a:rPr>
              <a:t>(2001): Teaching </a:t>
            </a:r>
            <a:r>
              <a:rPr lang="de-DE" sz="800" dirty="0" err="1">
                <a:latin typeface="Arial" panose="020B0604020202020204" pitchFamily="34" charset="0"/>
                <a:cs typeface="Arial" panose="020B0604020202020204" pitchFamily="34" charset="0"/>
              </a:rPr>
              <a:t>Languages</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to</a:t>
            </a:r>
            <a:r>
              <a:rPr lang="de-DE" sz="800" dirty="0">
                <a:latin typeface="Arial" panose="020B0604020202020204" pitchFamily="34" charset="0"/>
                <a:cs typeface="Arial" panose="020B0604020202020204" pitchFamily="34" charset="0"/>
              </a:rPr>
              <a:t> Young </a:t>
            </a:r>
            <a:r>
              <a:rPr lang="de-DE" sz="800" dirty="0" err="1">
                <a:latin typeface="Arial" panose="020B0604020202020204" pitchFamily="34" charset="0"/>
                <a:cs typeface="Arial" panose="020B0604020202020204" pitchFamily="34" charset="0"/>
              </a:rPr>
              <a:t>Learners</a:t>
            </a:r>
            <a:r>
              <a:rPr lang="de-DE" sz="800" dirty="0">
                <a:latin typeface="Arial" panose="020B0604020202020204" pitchFamily="34" charset="0"/>
                <a:cs typeface="Arial" panose="020B0604020202020204" pitchFamily="34" charset="0"/>
              </a:rPr>
              <a:t>. Cambridge: Cambridge University Press, p. 159-166.</a:t>
            </a:r>
          </a:p>
          <a:p>
            <a:r>
              <a:rPr lang="de-DE" sz="800" b="1" dirty="0" err="1">
                <a:latin typeface="Arial" panose="020B0604020202020204" pitchFamily="34" charset="0"/>
                <a:cs typeface="Arial" panose="020B0604020202020204" pitchFamily="34" charset="0"/>
              </a:rPr>
              <a:t>Cremin</a:t>
            </a:r>
            <a:r>
              <a:rPr lang="de-DE" sz="800" b="1" dirty="0">
                <a:latin typeface="Arial" panose="020B0604020202020204" pitchFamily="34" charset="0"/>
                <a:cs typeface="Arial" panose="020B0604020202020204" pitchFamily="34" charset="0"/>
              </a:rPr>
              <a:t>, Teresa </a:t>
            </a:r>
            <a:r>
              <a:rPr lang="de-DE" sz="800" dirty="0">
                <a:latin typeface="Arial" panose="020B0604020202020204" pitchFamily="34" charset="0"/>
                <a:cs typeface="Arial" panose="020B0604020202020204" pitchFamily="34" charset="0"/>
              </a:rPr>
              <a:t>(2021). In: </a:t>
            </a:r>
            <a:r>
              <a:rPr lang="de-DE" sz="800" dirty="0" err="1">
                <a:latin typeface="Arial" panose="020B0604020202020204" pitchFamily="34" charset="0"/>
                <a:cs typeface="Arial" panose="020B0604020202020204" pitchFamily="34" charset="0"/>
              </a:rPr>
              <a:t>Schatt</a:t>
            </a:r>
            <a:r>
              <a:rPr lang="de-DE" sz="800" dirty="0">
                <a:latin typeface="Arial" panose="020B0604020202020204" pitchFamily="34" charset="0"/>
                <a:cs typeface="Arial" panose="020B0604020202020204" pitchFamily="34" charset="0"/>
              </a:rPr>
              <a:t>, Donna/Ryan, Patrick (Hrsg.): Story Listening and Experience in Early </a:t>
            </a:r>
            <a:r>
              <a:rPr lang="de-DE" sz="800" dirty="0" err="1">
                <a:latin typeface="Arial" panose="020B0604020202020204" pitchFamily="34" charset="0"/>
                <a:cs typeface="Arial" panose="020B0604020202020204" pitchFamily="34" charset="0"/>
              </a:rPr>
              <a:t>Childhood</a:t>
            </a:r>
            <a:r>
              <a:rPr lang="de-DE" sz="800" dirty="0">
                <a:latin typeface="Arial" panose="020B0604020202020204" pitchFamily="34" charset="0"/>
                <a:cs typeface="Arial" panose="020B0604020202020204" pitchFamily="34" charset="0"/>
              </a:rPr>
              <a:t>. Cham in </a:t>
            </a:r>
            <a:r>
              <a:rPr lang="de-DE" sz="800" dirty="0" err="1">
                <a:latin typeface="Arial" panose="020B0604020202020204" pitchFamily="34" charset="0"/>
                <a:cs typeface="Arial" panose="020B0604020202020204" pitchFamily="34" charset="0"/>
              </a:rPr>
              <a:t>Switzerland</a:t>
            </a:r>
            <a:r>
              <a:rPr lang="de-DE" sz="800" dirty="0">
                <a:latin typeface="Arial" panose="020B0604020202020204" pitchFamily="34" charset="0"/>
                <a:cs typeface="Arial" panose="020B0604020202020204" pitchFamily="34" charset="0"/>
              </a:rPr>
              <a:t>: Palgrave Macmillan, p.12-13 (</a:t>
            </a:r>
            <a:r>
              <a:rPr lang="de-DE" sz="800" dirty="0" err="1">
                <a:latin typeface="Arial" panose="020B0604020202020204" pitchFamily="34" charset="0"/>
                <a:cs typeface="Arial" panose="020B0604020202020204" pitchFamily="34" charset="0"/>
              </a:rPr>
              <a:t>Foreword</a:t>
            </a:r>
            <a:r>
              <a:rPr lang="de-DE" sz="800" dirty="0">
                <a:latin typeface="Arial" panose="020B0604020202020204" pitchFamily="34" charset="0"/>
                <a:cs typeface="Arial" panose="020B0604020202020204" pitchFamily="34" charset="0"/>
              </a:rPr>
              <a:t>).</a:t>
            </a:r>
          </a:p>
          <a:p>
            <a:r>
              <a:rPr lang="de-DE" sz="800" b="1" dirty="0">
                <a:latin typeface="Arial" panose="020B0604020202020204" pitchFamily="34" charset="0"/>
                <a:cs typeface="Arial" panose="020B0604020202020204" pitchFamily="34" charset="0"/>
              </a:rPr>
              <a:t>Ministerium für Kultus, Jugend und Sport Baden-Württemberg </a:t>
            </a:r>
            <a:r>
              <a:rPr lang="de-DE" sz="800" dirty="0">
                <a:latin typeface="Arial" panose="020B0604020202020204" pitchFamily="34" charset="0"/>
                <a:cs typeface="Arial" panose="020B0604020202020204" pitchFamily="34" charset="0"/>
              </a:rPr>
              <a:t>(Hrsg.) (2020): Bildungsplan der Grundschule. Englisch ab Klasse 3/4. Villingen- Schwenningen: Neckar-Verlag. URL: https://www.bildungsplaene-bw.de/site/bildungsplan/get/documents/lsbw/export-pdf/depot-pdf/ALLG/BP2016BW_ALLG_GS_E34.pdf [zuletzt aufgerufen am: 10.08.2024], p. 3-21.</a:t>
            </a:r>
          </a:p>
          <a:p>
            <a:r>
              <a:rPr lang="de-DE" sz="800" b="1" dirty="0">
                <a:latin typeface="Arial" panose="020B0604020202020204" pitchFamily="34" charset="0"/>
                <a:cs typeface="Arial" panose="020B0604020202020204" pitchFamily="34" charset="0"/>
              </a:rPr>
              <a:t>Möslein-</a:t>
            </a:r>
            <a:r>
              <a:rPr lang="de-DE" sz="800" b="1" dirty="0" err="1">
                <a:latin typeface="Arial" panose="020B0604020202020204" pitchFamily="34" charset="0"/>
                <a:cs typeface="Arial" panose="020B0604020202020204" pitchFamily="34" charset="0"/>
              </a:rPr>
              <a:t>Tröppner</a:t>
            </a:r>
            <a:r>
              <a:rPr lang="de-DE" sz="800" b="1" dirty="0">
                <a:latin typeface="Arial" panose="020B0604020202020204" pitchFamily="34" charset="0"/>
                <a:cs typeface="Arial" panose="020B0604020202020204" pitchFamily="34" charset="0"/>
              </a:rPr>
              <a:t>, Bodo/Bernhard, Willi </a:t>
            </a:r>
            <a:r>
              <a:rPr lang="de-DE" sz="800" dirty="0">
                <a:latin typeface="Arial" panose="020B0604020202020204" pitchFamily="34" charset="0"/>
                <a:cs typeface="Arial" panose="020B0604020202020204" pitchFamily="34" charset="0"/>
              </a:rPr>
              <a:t>(2021): Digital Learning. Was es ist und wie es praktisch gestaltet werden kann. Wiesbaden: Springer Gabler, p. 88-90. </a:t>
            </a:r>
          </a:p>
        </p:txBody>
      </p:sp>
      <p:pic>
        <p:nvPicPr>
          <p:cNvPr id="6" name="educational plan_focus storytelling_digital storytelling">
            <a:hlinkClick r:id="" action="ppaction://media"/>
            <a:extLst>
              <a:ext uri="{FF2B5EF4-FFF2-40B4-BE49-F238E27FC236}">
                <a16:creationId xmlns:a16="http://schemas.microsoft.com/office/drawing/2014/main" id="{ED2D2094-1A38-25AA-84AF-688C154B696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77196" y="316113"/>
            <a:ext cx="609600" cy="609600"/>
          </a:xfrm>
          <a:prstGeom prst="rect">
            <a:avLst/>
          </a:prstGeom>
        </p:spPr>
      </p:pic>
      <p:pic>
        <p:nvPicPr>
          <p:cNvPr id="7" name="Grafik 6">
            <a:extLst>
              <a:ext uri="{FF2B5EF4-FFF2-40B4-BE49-F238E27FC236}">
                <a16:creationId xmlns:a16="http://schemas.microsoft.com/office/drawing/2014/main" id="{0322847C-AC0F-A884-FCBF-C3216B20C8EA}"/>
              </a:ext>
            </a:extLst>
          </p:cNvPr>
          <p:cNvPicPr>
            <a:picLocks noChangeAspect="1"/>
          </p:cNvPicPr>
          <p:nvPr/>
        </p:nvPicPr>
        <p:blipFill>
          <a:blip r:embed="rId5"/>
          <a:stretch>
            <a:fillRect/>
          </a:stretch>
        </p:blipFill>
        <p:spPr>
          <a:xfrm>
            <a:off x="10690147" y="6113288"/>
            <a:ext cx="1322947" cy="658425"/>
          </a:xfrm>
          <a:prstGeom prst="rect">
            <a:avLst/>
          </a:prstGeom>
        </p:spPr>
      </p:pic>
    </p:spTree>
    <p:extLst>
      <p:ext uri="{BB962C8B-B14F-4D97-AF65-F5344CB8AC3E}">
        <p14:creationId xmlns:p14="http://schemas.microsoft.com/office/powerpoint/2010/main" val="407536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631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11F7B1-9D4D-96F1-E98A-BBFEFA746148}"/>
              </a:ext>
            </a:extLst>
          </p:cNvPr>
          <p:cNvSpPr>
            <a:spLocks noGrp="1"/>
          </p:cNvSpPr>
          <p:nvPr>
            <p:ph type="title"/>
          </p:nvPr>
        </p:nvSpPr>
        <p:spPr/>
        <p:txBody>
          <a:bodyPr>
            <a:normAutofit/>
          </a:bodyPr>
          <a:lstStyle/>
          <a:p>
            <a:r>
              <a:rPr lang="en-US" sz="3200" dirty="0">
                <a:latin typeface="Arial" panose="020B0604020202020204" pitchFamily="34" charset="0"/>
                <a:cs typeface="Arial" panose="020B0604020202020204" pitchFamily="34" charset="0"/>
              </a:rPr>
              <a:t>Storytelling and Digital Escape Rooms in relation to the Educational Plan of Baden-Württemberg</a:t>
            </a:r>
            <a:endParaRPr lang="de-DE" sz="3200"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088E2719-1F4A-1B20-52D1-03815E70D835}"/>
              </a:ext>
            </a:extLst>
          </p:cNvPr>
          <p:cNvSpPr>
            <a:spLocks noGrp="1"/>
          </p:cNvSpPr>
          <p:nvPr>
            <p:ph idx="1"/>
          </p:nvPr>
        </p:nvSpPr>
        <p:spPr>
          <a:xfrm>
            <a:off x="3780777" y="1123837"/>
            <a:ext cx="7855700" cy="4294868"/>
          </a:xfrm>
        </p:spPr>
        <p:txBody>
          <a:bodyPr>
            <a:normAutofit/>
          </a:bodyPr>
          <a:lstStyle/>
          <a:p>
            <a:pPr marL="0" indent="0">
              <a:buNone/>
            </a:pPr>
            <a:r>
              <a:rPr lang="de-DE" sz="1800" b="1" dirty="0">
                <a:latin typeface="Arial" panose="020B0604020202020204" pitchFamily="34" charset="0"/>
                <a:cs typeface="Arial" panose="020B0604020202020204" pitchFamily="34" charset="0"/>
              </a:rPr>
              <a:t>3.4 Focus on Escape Rooms/Digital Escape Rooms</a:t>
            </a:r>
          </a:p>
          <a:p>
            <a:r>
              <a:rPr lang="de-DE" sz="1600" b="1" dirty="0">
                <a:latin typeface="Arial" panose="020B0604020202020204" pitchFamily="34" charset="0"/>
                <a:cs typeface="Arial" panose="020B0604020202020204" pitchFamily="34" charset="0"/>
              </a:rPr>
              <a:t>Process-oriented </a:t>
            </a:r>
            <a:r>
              <a:rPr lang="de-DE" sz="1600" b="1" dirty="0" err="1">
                <a:latin typeface="Arial" panose="020B0604020202020204" pitchFamily="34" charset="0"/>
                <a:cs typeface="Arial" panose="020B0604020202020204" pitchFamily="34" charset="0"/>
              </a:rPr>
              <a:t>competences</a:t>
            </a:r>
            <a:r>
              <a:rPr lang="de-DE" sz="1600" b="1" dirty="0">
                <a:latin typeface="Arial" panose="020B0604020202020204" pitchFamily="34" charset="0"/>
                <a:cs typeface="Arial" panose="020B0604020202020204" pitchFamily="34" charset="0"/>
              </a:rPr>
              <a:t>:</a:t>
            </a:r>
          </a:p>
          <a:p>
            <a:pPr>
              <a:buFont typeface="Symbol" panose="05050102010706020507" pitchFamily="18" charset="2"/>
              <a:buChar char="-"/>
            </a:pPr>
            <a:r>
              <a:rPr lang="de-DE" sz="1600" dirty="0" err="1">
                <a:latin typeface="Arial" panose="020B0604020202020204" pitchFamily="34" charset="0"/>
                <a:cs typeface="Arial" panose="020B0604020202020204" pitchFamily="34" charset="0"/>
              </a:rPr>
              <a:t>exploring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new</a:t>
            </a:r>
            <a:r>
              <a:rPr lang="de-DE" sz="1600" dirty="0">
                <a:latin typeface="Arial" panose="020B0604020202020204" pitchFamily="34" charset="0"/>
                <a:cs typeface="Arial" panose="020B0604020202020204" pitchFamily="34" charset="0"/>
              </a:rPr>
              <a:t> language by </a:t>
            </a:r>
            <a:r>
              <a:rPr lang="de-DE" sz="1600" dirty="0" err="1">
                <a:latin typeface="Arial" panose="020B0604020202020204" pitchFamily="34" charset="0"/>
                <a:cs typeface="Arial" panose="020B0604020202020204" pitchFamily="34" charset="0"/>
              </a:rPr>
              <a:t>using</a:t>
            </a:r>
            <a:r>
              <a:rPr lang="de-DE" sz="1600" dirty="0">
                <a:latin typeface="Arial" panose="020B0604020202020204" pitchFamily="34" charset="0"/>
                <a:cs typeface="Arial" panose="020B0604020202020204" pitchFamily="34" charset="0"/>
              </a:rPr>
              <a:t> different </a:t>
            </a:r>
            <a:r>
              <a:rPr lang="de-DE" sz="1600" dirty="0" err="1">
                <a:latin typeface="Arial" panose="020B0604020202020204" pitchFamily="34" charset="0"/>
                <a:cs typeface="Arial" panose="020B0604020202020204" pitchFamily="34" charset="0"/>
              </a:rPr>
              <a:t>media</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approaches</a:t>
            </a:r>
            <a:r>
              <a:rPr lang="de-DE" sz="1600" dirty="0">
                <a:latin typeface="Arial" panose="020B0604020202020204" pitchFamily="34" charset="0"/>
                <a:cs typeface="Arial" panose="020B0604020202020204" pitchFamily="34" charset="0"/>
              </a:rPr>
              <a:t> (Ministerium für Kultus, Jugend und Sport Baden-Württemberg, 2020)</a:t>
            </a:r>
          </a:p>
          <a:p>
            <a:pPr>
              <a:buFont typeface="Symbol" panose="05050102010706020507" pitchFamily="18" charset="2"/>
              <a:buChar char="-"/>
            </a:pPr>
            <a:r>
              <a:rPr lang="de-DE" sz="1600" dirty="0" err="1">
                <a:latin typeface="Arial" panose="020B0604020202020204" pitchFamily="34" charset="0"/>
                <a:cs typeface="Arial" panose="020B0604020202020204" pitchFamily="34" charset="0"/>
              </a:rPr>
              <a:t>grasp</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new</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things</a:t>
            </a:r>
            <a:r>
              <a:rPr lang="de-DE" sz="1600" dirty="0">
                <a:latin typeface="Arial" panose="020B0604020202020204" pitchFamily="34" charset="0"/>
                <a:cs typeface="Arial" panose="020B0604020202020204" pitchFamily="34" charset="0"/>
              </a:rPr>
              <a:t> in </a:t>
            </a:r>
            <a:r>
              <a:rPr lang="de-DE" sz="1600" dirty="0" err="1">
                <a:latin typeface="Arial" panose="020B0604020202020204" pitchFamily="34" charset="0"/>
                <a:cs typeface="Arial" panose="020B0604020202020204" pitchFamily="34" charset="0"/>
              </a:rPr>
              <a:t>terms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language and </a:t>
            </a:r>
            <a:r>
              <a:rPr lang="de-DE" sz="1600" dirty="0" err="1">
                <a:latin typeface="Arial" panose="020B0604020202020204" pitchFamily="34" charset="0"/>
                <a:cs typeface="Arial" panose="020B0604020202020204" pitchFamily="34" charset="0"/>
              </a:rPr>
              <a:t>content</a:t>
            </a:r>
            <a:r>
              <a:rPr lang="de-DE" sz="1600" dirty="0">
                <a:latin typeface="Arial" panose="020B0604020202020204" pitchFamily="34" charset="0"/>
                <a:cs typeface="Arial" panose="020B0604020202020204" pitchFamily="34" charset="0"/>
              </a:rPr>
              <a:t> (Ministerium für Kultus, Jugend und Sport Baden-Württemberg, 2020)</a:t>
            </a:r>
          </a:p>
          <a:p>
            <a:r>
              <a:rPr lang="de-DE" sz="1600" b="1" dirty="0">
                <a:latin typeface="Arial" panose="020B0604020202020204" pitchFamily="34" charset="0"/>
                <a:cs typeface="Arial" panose="020B0604020202020204" pitchFamily="34" charset="0"/>
              </a:rPr>
              <a:t>Content-</a:t>
            </a:r>
            <a:r>
              <a:rPr lang="de-DE" sz="1600" b="1" dirty="0" err="1">
                <a:latin typeface="Arial" panose="020B0604020202020204" pitchFamily="34" charset="0"/>
                <a:cs typeface="Arial" panose="020B0604020202020204" pitchFamily="34" charset="0"/>
              </a:rPr>
              <a:t>based</a:t>
            </a:r>
            <a:r>
              <a:rPr lang="de-DE" sz="1600" b="1" dirty="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competences</a:t>
            </a:r>
            <a:r>
              <a:rPr lang="de-DE" sz="1600" b="1" dirty="0">
                <a:latin typeface="Arial" panose="020B0604020202020204" pitchFamily="34" charset="0"/>
                <a:cs typeface="Arial" panose="020B0604020202020204" pitchFamily="34" charset="0"/>
              </a:rPr>
              <a:t>: </a:t>
            </a:r>
          </a:p>
          <a:p>
            <a:pPr>
              <a:buFont typeface="Symbol" panose="05050102010706020507" pitchFamily="18" charset="2"/>
              <a:buChar char="-"/>
            </a:pPr>
            <a:r>
              <a:rPr lang="de-DE" sz="1600" dirty="0" err="1">
                <a:latin typeface="Arial" panose="020B0604020202020204" pitchFamily="34" charset="0"/>
                <a:cs typeface="Arial" panose="020B0604020202020204" pitchFamily="34" charset="0"/>
              </a:rPr>
              <a:t>students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respond</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to</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instructions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requests</a:t>
            </a:r>
            <a:r>
              <a:rPr lang="de-DE" sz="1600" dirty="0">
                <a:latin typeface="Arial" panose="020B0604020202020204" pitchFamily="34" charset="0"/>
                <a:cs typeface="Arial" panose="020B0604020202020204" pitchFamily="34" charset="0"/>
              </a:rPr>
              <a:t> and </a:t>
            </a:r>
            <a:r>
              <a:rPr lang="de-DE" sz="1600" dirty="0" err="1">
                <a:latin typeface="Arial" panose="020B0604020202020204" pitchFamily="34" charset="0"/>
                <a:cs typeface="Arial" panose="020B0604020202020204" pitchFamily="34" charset="0"/>
              </a:rPr>
              <a:t>questions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classroom-phrases</a:t>
            </a:r>
            <a:r>
              <a:rPr lang="de-DE" sz="1600" dirty="0">
                <a:latin typeface="Arial" panose="020B0604020202020204" pitchFamily="34" charset="0"/>
                <a:cs typeface="Arial" panose="020B0604020202020204" pitchFamily="34" charset="0"/>
              </a:rPr>
              <a:t>) (Ministerium für Kultus, Jugend und Sport Baden-Württemberg, 2020)</a:t>
            </a:r>
          </a:p>
          <a:p>
            <a:pPr>
              <a:buFont typeface="Symbol" panose="05050102010706020507" pitchFamily="18" charset="2"/>
              <a:buChar char="-"/>
            </a:pPr>
            <a:r>
              <a:rPr lang="de-DE" sz="1600" dirty="0" err="1">
                <a:latin typeface="Arial" panose="020B0604020202020204" pitchFamily="34" charset="0"/>
                <a:cs typeface="Arial" panose="020B0604020202020204" pitchFamily="34" charset="0"/>
              </a:rPr>
              <a:t>reading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comprehension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writing</a:t>
            </a:r>
            <a:r>
              <a:rPr lang="de-DE" sz="1600" dirty="0">
                <a:latin typeface="Arial" panose="020B0604020202020204" pitchFamily="34" charset="0"/>
                <a:cs typeface="Arial" panose="020B0604020202020204" pitchFamily="34" charset="0"/>
              </a:rPr>
              <a:t> and </a:t>
            </a:r>
            <a:r>
              <a:rPr lang="de-DE" sz="1600" dirty="0" err="1">
                <a:latin typeface="Arial" panose="020B0604020202020204" pitchFamily="34" charset="0"/>
                <a:cs typeface="Arial" panose="020B0604020202020204" pitchFamily="34" charset="0"/>
              </a:rPr>
              <a:t>dealing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with</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texts</a:t>
            </a:r>
            <a:r>
              <a:rPr lang="de-DE" sz="1600" dirty="0">
                <a:latin typeface="Arial" panose="020B0604020202020204" pitchFamily="34" charset="0"/>
                <a:cs typeface="Arial" panose="020B0604020202020204" pitchFamily="34" charset="0"/>
              </a:rPr>
              <a:t> (Ministerium für Kultus, Jugend und Sport Baden-Württemberg, 2020)</a:t>
            </a:r>
          </a:p>
          <a:p>
            <a:pPr>
              <a:buFont typeface="Symbol" panose="05050102010706020507" pitchFamily="18" charset="2"/>
              <a:buChar char="-"/>
            </a:pPr>
            <a:r>
              <a:rPr lang="de-DE" sz="1600" dirty="0" err="1">
                <a:latin typeface="Arial" panose="020B0604020202020204" pitchFamily="34" charset="0"/>
                <a:cs typeface="Arial" panose="020B0604020202020204" pitchFamily="34" charset="0"/>
              </a:rPr>
              <a:t>using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media</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for</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presenting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task</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results</a:t>
            </a:r>
            <a:r>
              <a:rPr lang="de-DE" sz="1600" dirty="0">
                <a:latin typeface="Arial" panose="020B0604020202020204" pitchFamily="34" charset="0"/>
                <a:cs typeface="Arial" panose="020B0604020202020204" pitchFamily="34" charset="0"/>
              </a:rPr>
              <a:t> (Ministerium für Kultus, Jugend und Sport Baden-Württemberg, 2020)</a:t>
            </a:r>
          </a:p>
        </p:txBody>
      </p:sp>
      <p:sp>
        <p:nvSpPr>
          <p:cNvPr id="5" name="Textfeld 4">
            <a:extLst>
              <a:ext uri="{FF2B5EF4-FFF2-40B4-BE49-F238E27FC236}">
                <a16:creationId xmlns:a16="http://schemas.microsoft.com/office/drawing/2014/main" id="{10887A72-61D9-B954-196B-7FBF99C2B28A}"/>
              </a:ext>
            </a:extLst>
          </p:cNvPr>
          <p:cNvSpPr txBox="1"/>
          <p:nvPr/>
        </p:nvSpPr>
        <p:spPr>
          <a:xfrm>
            <a:off x="134931" y="6027003"/>
            <a:ext cx="11236075" cy="830997"/>
          </a:xfrm>
          <a:prstGeom prst="rect">
            <a:avLst/>
          </a:prstGeom>
          <a:noFill/>
        </p:spPr>
        <p:txBody>
          <a:bodyPr wrap="square" rtlCol="0">
            <a:spAutoFit/>
          </a:bodyPr>
          <a:lstStyle/>
          <a:p>
            <a:r>
              <a:rPr lang="de-DE" sz="800" b="1" dirty="0">
                <a:latin typeface="Arial" panose="020B0604020202020204" pitchFamily="34" charset="0"/>
                <a:cs typeface="Arial" panose="020B0604020202020204" pitchFamily="34" charset="0"/>
              </a:rPr>
              <a:t>Bradford, C.C; Brown, V.; El </a:t>
            </a:r>
            <a:r>
              <a:rPr lang="de-DE" sz="800" b="1" dirty="0" err="1">
                <a:latin typeface="Arial" panose="020B0604020202020204" pitchFamily="34" charset="0"/>
                <a:cs typeface="Arial" panose="020B0604020202020204" pitchFamily="34" charset="0"/>
              </a:rPr>
              <a:t>Houari</a:t>
            </a:r>
            <a:r>
              <a:rPr lang="de-DE" sz="800" b="1" dirty="0">
                <a:latin typeface="Arial" panose="020B0604020202020204" pitchFamily="34" charset="0"/>
                <a:cs typeface="Arial" panose="020B0604020202020204" pitchFamily="34" charset="0"/>
              </a:rPr>
              <a:t>, M.; </a:t>
            </a:r>
            <a:r>
              <a:rPr lang="de-DE" sz="800" b="1" dirty="0" err="1">
                <a:latin typeface="Arial" panose="020B0604020202020204" pitchFamily="34" charset="0"/>
                <a:cs typeface="Arial" panose="020B0604020202020204" pitchFamily="34" charset="0"/>
              </a:rPr>
              <a:t>Trakis</a:t>
            </a:r>
            <a:r>
              <a:rPr lang="de-DE" sz="800" b="1" dirty="0">
                <a:latin typeface="Arial" panose="020B0604020202020204" pitchFamily="34" charset="0"/>
                <a:cs typeface="Arial" panose="020B0604020202020204" pitchFamily="34" charset="0"/>
              </a:rPr>
              <a:t>, J.M.; Weber, J.A.; </a:t>
            </a:r>
            <a:r>
              <a:rPr lang="de-DE" sz="800" b="1" dirty="0" err="1">
                <a:latin typeface="Arial" panose="020B0604020202020204" pitchFamily="34" charset="0"/>
                <a:cs typeface="Arial" panose="020B0604020202020204" pitchFamily="34" charset="0"/>
              </a:rPr>
              <a:t>Buendgens</a:t>
            </a:r>
            <a:r>
              <a:rPr lang="de-DE" sz="800" b="1" dirty="0">
                <a:latin typeface="Arial" panose="020B0604020202020204" pitchFamily="34" charset="0"/>
                <a:cs typeface="Arial" panose="020B0604020202020204" pitchFamily="34" charset="0"/>
              </a:rPr>
              <a:t>-Kosten, J. </a:t>
            </a:r>
            <a:r>
              <a:rPr lang="de-DE" sz="800" dirty="0">
                <a:latin typeface="Arial" panose="020B0604020202020204" pitchFamily="34" charset="0"/>
                <a:cs typeface="Arial" panose="020B0604020202020204" pitchFamily="34" charset="0"/>
              </a:rPr>
              <a:t>(2021): English Escape! </a:t>
            </a:r>
            <a:r>
              <a:rPr lang="de-DE" sz="800" dirty="0" err="1">
                <a:latin typeface="Arial" panose="020B0604020202020204" pitchFamily="34" charset="0"/>
                <a:cs typeface="Arial" panose="020B0604020202020204" pitchFamily="34" charset="0"/>
              </a:rPr>
              <a:t>Using</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breakout</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games</a:t>
            </a:r>
            <a:r>
              <a:rPr lang="de-DE" sz="800" dirty="0">
                <a:latin typeface="Arial" panose="020B0604020202020204" pitchFamily="34" charset="0"/>
                <a:cs typeface="Arial" panose="020B0604020202020204" pitchFamily="34" charset="0"/>
              </a:rPr>
              <a:t> in </a:t>
            </a:r>
            <a:r>
              <a:rPr lang="de-DE" sz="800" dirty="0" err="1">
                <a:latin typeface="Arial" panose="020B0604020202020204" pitchFamily="34" charset="0"/>
                <a:cs typeface="Arial" panose="020B0604020202020204" pitchFamily="34" charset="0"/>
              </a:rPr>
              <a:t>the</a:t>
            </a:r>
            <a:r>
              <a:rPr lang="de-DE" sz="800" dirty="0">
                <a:latin typeface="Arial" panose="020B0604020202020204" pitchFamily="34" charset="0"/>
                <a:cs typeface="Arial" panose="020B0604020202020204" pitchFamily="34" charset="0"/>
              </a:rPr>
              <a:t> intermediate </a:t>
            </a:r>
            <a:r>
              <a:rPr lang="de-DE" sz="800" dirty="0" err="1">
                <a:latin typeface="Arial" panose="020B0604020202020204" pitchFamily="34" charset="0"/>
                <a:cs typeface="Arial" panose="020B0604020202020204" pitchFamily="34" charset="0"/>
              </a:rPr>
              <a:t>to</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advanced</a:t>
            </a:r>
            <a:r>
              <a:rPr lang="de-DE" sz="800" dirty="0">
                <a:latin typeface="Arial" panose="020B0604020202020204" pitchFamily="34" charset="0"/>
                <a:cs typeface="Arial" panose="020B0604020202020204" pitchFamily="34" charset="0"/>
              </a:rPr>
              <a:t> EFL </a:t>
            </a:r>
            <a:r>
              <a:rPr lang="de-DE" sz="800" dirty="0" err="1">
                <a:latin typeface="Arial" panose="020B0604020202020204" pitchFamily="34" charset="0"/>
                <a:cs typeface="Arial" panose="020B0604020202020204" pitchFamily="34" charset="0"/>
              </a:rPr>
              <a:t>classroom</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Ludic</a:t>
            </a:r>
            <a:r>
              <a:rPr lang="de-DE" sz="800" dirty="0">
                <a:latin typeface="Arial" panose="020B0604020202020204" pitchFamily="34" charset="0"/>
                <a:cs typeface="Arial" panose="020B0604020202020204" pitchFamily="34" charset="0"/>
              </a:rPr>
              <a:t> Language </a:t>
            </a:r>
            <a:r>
              <a:rPr lang="de-DE" sz="800" dirty="0" err="1">
                <a:latin typeface="Arial" panose="020B0604020202020204" pitchFamily="34" charset="0"/>
                <a:cs typeface="Arial" panose="020B0604020202020204" pitchFamily="34" charset="0"/>
              </a:rPr>
              <a:t>Pedagogy</a:t>
            </a:r>
            <a:r>
              <a:rPr lang="de-DE" sz="800" dirty="0">
                <a:latin typeface="Arial" panose="020B0604020202020204" pitchFamily="34" charset="0"/>
                <a:cs typeface="Arial" panose="020B0604020202020204" pitchFamily="34" charset="0"/>
              </a:rPr>
              <a:t>, 3, p. 1-20.</a:t>
            </a:r>
          </a:p>
          <a:p>
            <a:r>
              <a:rPr lang="de-DE" sz="800" b="1" dirty="0">
                <a:latin typeface="Arial" panose="020B0604020202020204" pitchFamily="34" charset="0"/>
                <a:cs typeface="Arial" panose="020B0604020202020204" pitchFamily="34" charset="0"/>
              </a:rPr>
              <a:t>Bündgens-Kosten, Judith </a:t>
            </a:r>
            <a:r>
              <a:rPr lang="de-DE" sz="800" dirty="0">
                <a:latin typeface="Arial" panose="020B0604020202020204" pitchFamily="34" charset="0"/>
                <a:cs typeface="Arial" panose="020B0604020202020204" pitchFamily="34" charset="0"/>
              </a:rPr>
              <a:t>(2021): </a:t>
            </a:r>
            <a:r>
              <a:rPr lang="de-DE" sz="800" dirty="0" err="1">
                <a:latin typeface="Arial" panose="020B0604020202020204" pitchFamily="34" charset="0"/>
                <a:cs typeface="Arial" panose="020B0604020202020204" pitchFamily="34" charset="0"/>
              </a:rPr>
              <a:t>Breakout</a:t>
            </a:r>
            <a:r>
              <a:rPr lang="de-DE" sz="800" dirty="0">
                <a:latin typeface="Arial" panose="020B0604020202020204" pitchFamily="34" charset="0"/>
                <a:cs typeface="Arial" panose="020B0604020202020204" pitchFamily="34" charset="0"/>
              </a:rPr>
              <a:t> Games im Englischunterricht. In: Bündgens-Kosten, Judith/Schildhauer, Peter (Hrsg.): Englischunterricht in einer digitalisierten Gesellschaft. Weinheim/Basel: Beltz, p. 166-172.</a:t>
            </a:r>
          </a:p>
          <a:p>
            <a:r>
              <a:rPr lang="de-DE" sz="800" b="1" dirty="0" err="1">
                <a:latin typeface="Arial" panose="020B0604020202020204" pitchFamily="34" charset="0"/>
                <a:cs typeface="Arial" panose="020B0604020202020204" pitchFamily="34" charset="0"/>
              </a:rPr>
              <a:t>Gravelsina</a:t>
            </a:r>
            <a:r>
              <a:rPr lang="de-DE" sz="800" b="1" dirty="0">
                <a:latin typeface="Arial" panose="020B0604020202020204" pitchFamily="34" charset="0"/>
                <a:cs typeface="Arial" panose="020B0604020202020204" pitchFamily="34" charset="0"/>
              </a:rPr>
              <a:t>, Elina/Daniela, Linda </a:t>
            </a:r>
            <a:r>
              <a:rPr lang="de-DE" sz="800" dirty="0">
                <a:latin typeface="Arial" panose="020B0604020202020204" pitchFamily="34" charset="0"/>
                <a:cs typeface="Arial" panose="020B0604020202020204" pitchFamily="34" charset="0"/>
              </a:rPr>
              <a:t>(2023): </a:t>
            </a:r>
            <a:r>
              <a:rPr lang="de-DE" sz="800" dirty="0" err="1">
                <a:latin typeface="Arial" panose="020B0604020202020204" pitchFamily="34" charset="0"/>
                <a:cs typeface="Arial" panose="020B0604020202020204" pitchFamily="34" charset="0"/>
              </a:rPr>
              <a:t>Designing</a:t>
            </a:r>
            <a:r>
              <a:rPr lang="de-DE" sz="800" dirty="0">
                <a:latin typeface="Arial" panose="020B0604020202020204" pitchFamily="34" charset="0"/>
                <a:cs typeface="Arial" panose="020B0604020202020204" pitchFamily="34" charset="0"/>
              </a:rPr>
              <a:t> an Online Escape Room </a:t>
            </a:r>
            <a:r>
              <a:rPr lang="de-DE" sz="800" dirty="0" err="1">
                <a:latin typeface="Arial" panose="020B0604020202020204" pitchFamily="34" charset="0"/>
                <a:cs typeface="Arial" panose="020B0604020202020204" pitchFamily="34" charset="0"/>
              </a:rPr>
              <a:t>as</a:t>
            </a:r>
            <a:r>
              <a:rPr lang="de-DE" sz="800" dirty="0">
                <a:latin typeface="Arial" panose="020B0604020202020204" pitchFamily="34" charset="0"/>
                <a:cs typeface="Arial" panose="020B0604020202020204" pitchFamily="34" charset="0"/>
              </a:rPr>
              <a:t> an Educational Tool. In: Daniela, Linda (</a:t>
            </a:r>
            <a:r>
              <a:rPr lang="de-DE" sz="800" dirty="0" err="1">
                <a:latin typeface="Arial" panose="020B0604020202020204" pitchFamily="34" charset="0"/>
                <a:cs typeface="Arial" panose="020B0604020202020204" pitchFamily="34" charset="0"/>
              </a:rPr>
              <a:t>Hrsg</a:t>
            </a:r>
            <a:r>
              <a:rPr lang="de-DE" sz="800" dirty="0">
                <a:latin typeface="Arial" panose="020B0604020202020204" pitchFamily="34" charset="0"/>
                <a:cs typeface="Arial" panose="020B0604020202020204" pitchFamily="34" charset="0"/>
              </a:rPr>
              <a:t>): Smart </a:t>
            </a:r>
            <a:r>
              <a:rPr lang="de-DE" sz="800" dirty="0" err="1">
                <a:latin typeface="Arial" panose="020B0604020202020204" pitchFamily="34" charset="0"/>
                <a:cs typeface="Arial" panose="020B0604020202020204" pitchFamily="34" charset="0"/>
              </a:rPr>
              <a:t>Pedagogy</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of</a:t>
            </a:r>
            <a:r>
              <a:rPr lang="de-DE" sz="800" dirty="0">
                <a:latin typeface="Arial" panose="020B0604020202020204" pitchFamily="34" charset="0"/>
                <a:cs typeface="Arial" panose="020B0604020202020204" pitchFamily="34" charset="0"/>
              </a:rPr>
              <a:t> Game-</a:t>
            </a:r>
            <a:r>
              <a:rPr lang="de-DE" sz="800" dirty="0" err="1">
                <a:latin typeface="Arial" panose="020B0604020202020204" pitchFamily="34" charset="0"/>
                <a:cs typeface="Arial" panose="020B0604020202020204" pitchFamily="34" charset="0"/>
              </a:rPr>
              <a:t>based</a:t>
            </a:r>
            <a:r>
              <a:rPr lang="de-DE" sz="800" dirty="0">
                <a:latin typeface="Arial" panose="020B0604020202020204" pitchFamily="34" charset="0"/>
                <a:cs typeface="Arial" panose="020B0604020202020204" pitchFamily="34" charset="0"/>
              </a:rPr>
              <a:t> Learning. Cham, </a:t>
            </a:r>
            <a:r>
              <a:rPr lang="de-DE" sz="800" dirty="0" err="1">
                <a:latin typeface="Arial" panose="020B0604020202020204" pitchFamily="34" charset="0"/>
                <a:cs typeface="Arial" panose="020B0604020202020204" pitchFamily="34" charset="0"/>
              </a:rPr>
              <a:t>Switzerland</a:t>
            </a:r>
            <a:r>
              <a:rPr lang="de-DE" sz="800" dirty="0">
                <a:latin typeface="Arial" panose="020B0604020202020204" pitchFamily="34" charset="0"/>
                <a:cs typeface="Arial" panose="020B0604020202020204" pitchFamily="34" charset="0"/>
              </a:rPr>
              <a:t>: Springer, p. 119-121.</a:t>
            </a:r>
          </a:p>
          <a:p>
            <a:r>
              <a:rPr lang="de-DE" sz="800" b="1" dirty="0">
                <a:latin typeface="Arial" panose="020B0604020202020204" pitchFamily="34" charset="0"/>
                <a:cs typeface="Arial" panose="020B0604020202020204" pitchFamily="34" charset="0"/>
              </a:rPr>
              <a:t>Ministerium für Kultus, Jugend und Sport Baden-Württemberg </a:t>
            </a:r>
            <a:r>
              <a:rPr lang="de-DE" sz="800" dirty="0">
                <a:latin typeface="Arial" panose="020B0604020202020204" pitchFamily="34" charset="0"/>
                <a:cs typeface="Arial" panose="020B0604020202020204" pitchFamily="34" charset="0"/>
              </a:rPr>
              <a:t>(Hrsg.) (2020): Bildungsplan der Grundschule. Englisch ab Klasse 3/4. Villingen- Schwenningen: Neckar-Verlag. URL: https://www.bildungsplaene-bw.de/site/bildungsplan/get/documents/lsbw/export-pdf/depot-pdf/ALLG/BP2016BW_ALLG_GS_E34.pdf [zuletzt aufgerufen am: 10.08.2024], p. 3-21.</a:t>
            </a:r>
          </a:p>
          <a:p>
            <a:r>
              <a:rPr lang="de-DE" sz="800" b="1" dirty="0">
                <a:latin typeface="Arial" panose="020B0604020202020204" pitchFamily="34" charset="0"/>
                <a:cs typeface="Arial" panose="020B0604020202020204" pitchFamily="34" charset="0"/>
              </a:rPr>
              <a:t>Sanz-Prieto, Mariano/de Pablo </a:t>
            </a:r>
            <a:r>
              <a:rPr lang="de-DE" sz="800" b="1" dirty="0" err="1">
                <a:latin typeface="Arial" panose="020B0604020202020204" pitchFamily="34" charset="0"/>
                <a:cs typeface="Arial" panose="020B0604020202020204" pitchFamily="34" charset="0"/>
              </a:rPr>
              <a:t>Gonzáles</a:t>
            </a:r>
            <a:r>
              <a:rPr lang="de-DE" sz="800" b="1" dirty="0">
                <a:latin typeface="Arial" panose="020B0604020202020204" pitchFamily="34" charset="0"/>
                <a:cs typeface="Arial" panose="020B0604020202020204" pitchFamily="34" charset="0"/>
              </a:rPr>
              <a:t>, Gema </a:t>
            </a:r>
            <a:r>
              <a:rPr lang="de-DE" sz="800" dirty="0">
                <a:latin typeface="Arial" panose="020B0604020202020204" pitchFamily="34" charset="0"/>
                <a:cs typeface="Arial" panose="020B0604020202020204" pitchFamily="34" charset="0"/>
              </a:rPr>
              <a:t>(2023): </a:t>
            </a:r>
            <a:r>
              <a:rPr lang="de-DE" sz="800" dirty="0" err="1">
                <a:latin typeface="Arial" panose="020B0604020202020204" pitchFamily="34" charset="0"/>
                <a:cs typeface="Arial" panose="020B0604020202020204" pitchFamily="34" charset="0"/>
              </a:rPr>
              <a:t>Gamify</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Gamifying</a:t>
            </a:r>
            <a:r>
              <a:rPr lang="de-DE" sz="800" dirty="0">
                <a:latin typeface="Arial" panose="020B0604020202020204" pitchFamily="34" charset="0"/>
                <a:cs typeface="Arial" panose="020B0604020202020204" pitchFamily="34" charset="0"/>
              </a:rPr>
              <a:t>: Learning </a:t>
            </a:r>
            <a:r>
              <a:rPr lang="de-DE" sz="800" dirty="0" err="1">
                <a:latin typeface="Arial" panose="020B0604020202020204" pitchFamily="34" charset="0"/>
                <a:cs typeface="Arial" panose="020B0604020202020204" pitchFamily="34" charset="0"/>
              </a:rPr>
              <a:t>with</a:t>
            </a:r>
            <a:r>
              <a:rPr lang="de-DE" sz="800" dirty="0">
                <a:latin typeface="Arial" panose="020B0604020202020204" pitchFamily="34" charset="0"/>
                <a:cs typeface="Arial" panose="020B0604020202020204" pitchFamily="34" charset="0"/>
              </a:rPr>
              <a:t> Breakouts. In: Daniela, Linda (</a:t>
            </a:r>
            <a:r>
              <a:rPr lang="de-DE" sz="800" dirty="0" err="1">
                <a:latin typeface="Arial" panose="020B0604020202020204" pitchFamily="34" charset="0"/>
                <a:cs typeface="Arial" panose="020B0604020202020204" pitchFamily="34" charset="0"/>
              </a:rPr>
              <a:t>Hrsg</a:t>
            </a:r>
            <a:r>
              <a:rPr lang="de-DE" sz="800" dirty="0">
                <a:latin typeface="Arial" panose="020B0604020202020204" pitchFamily="34" charset="0"/>
                <a:cs typeface="Arial" panose="020B0604020202020204" pitchFamily="34" charset="0"/>
              </a:rPr>
              <a:t>): Smart </a:t>
            </a:r>
            <a:r>
              <a:rPr lang="de-DE" sz="800" dirty="0" err="1">
                <a:latin typeface="Arial" panose="020B0604020202020204" pitchFamily="34" charset="0"/>
                <a:cs typeface="Arial" panose="020B0604020202020204" pitchFamily="34" charset="0"/>
              </a:rPr>
              <a:t>Pedagogy</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of</a:t>
            </a:r>
            <a:r>
              <a:rPr lang="de-DE" sz="800" dirty="0">
                <a:latin typeface="Arial" panose="020B0604020202020204" pitchFamily="34" charset="0"/>
                <a:cs typeface="Arial" panose="020B0604020202020204" pitchFamily="34" charset="0"/>
              </a:rPr>
              <a:t> Game-</a:t>
            </a:r>
            <a:r>
              <a:rPr lang="de-DE" sz="800" dirty="0" err="1">
                <a:latin typeface="Arial" panose="020B0604020202020204" pitchFamily="34" charset="0"/>
                <a:cs typeface="Arial" panose="020B0604020202020204" pitchFamily="34" charset="0"/>
              </a:rPr>
              <a:t>based</a:t>
            </a:r>
            <a:r>
              <a:rPr lang="de-DE" sz="800" dirty="0">
                <a:latin typeface="Arial" panose="020B0604020202020204" pitchFamily="34" charset="0"/>
                <a:cs typeface="Arial" panose="020B0604020202020204" pitchFamily="34" charset="0"/>
              </a:rPr>
              <a:t> Learning. Cham, </a:t>
            </a:r>
            <a:r>
              <a:rPr lang="de-DE" sz="800" dirty="0" err="1">
                <a:latin typeface="Arial" panose="020B0604020202020204" pitchFamily="34" charset="0"/>
                <a:cs typeface="Arial" panose="020B0604020202020204" pitchFamily="34" charset="0"/>
              </a:rPr>
              <a:t>Switzerland</a:t>
            </a:r>
            <a:r>
              <a:rPr lang="de-DE" sz="800" dirty="0">
                <a:latin typeface="Arial" panose="020B0604020202020204" pitchFamily="34" charset="0"/>
                <a:cs typeface="Arial" panose="020B0604020202020204" pitchFamily="34" charset="0"/>
              </a:rPr>
              <a:t>: Springer, p. 103-106. </a:t>
            </a:r>
          </a:p>
        </p:txBody>
      </p:sp>
      <p:pic>
        <p:nvPicPr>
          <p:cNvPr id="4" name="educational plan_focus on escape rooms">
            <a:hlinkClick r:id="" action="ppaction://media"/>
            <a:extLst>
              <a:ext uri="{FF2B5EF4-FFF2-40B4-BE49-F238E27FC236}">
                <a16:creationId xmlns:a16="http://schemas.microsoft.com/office/drawing/2014/main" id="{73633C1E-2241-83E6-9539-54F2BAE8819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26877" y="210088"/>
            <a:ext cx="609600" cy="609600"/>
          </a:xfrm>
          <a:prstGeom prst="rect">
            <a:avLst/>
          </a:prstGeom>
        </p:spPr>
      </p:pic>
      <p:pic>
        <p:nvPicPr>
          <p:cNvPr id="7" name="Grafik 6">
            <a:extLst>
              <a:ext uri="{FF2B5EF4-FFF2-40B4-BE49-F238E27FC236}">
                <a16:creationId xmlns:a16="http://schemas.microsoft.com/office/drawing/2014/main" id="{646AC80B-A16F-AD4B-34B9-0FB92C2C6B1C}"/>
              </a:ext>
            </a:extLst>
          </p:cNvPr>
          <p:cNvPicPr>
            <a:picLocks noChangeAspect="1"/>
          </p:cNvPicPr>
          <p:nvPr/>
        </p:nvPicPr>
        <p:blipFill>
          <a:blip r:embed="rId5"/>
          <a:stretch>
            <a:fillRect/>
          </a:stretch>
        </p:blipFill>
        <p:spPr>
          <a:xfrm>
            <a:off x="10734122" y="6108119"/>
            <a:ext cx="1322947" cy="658425"/>
          </a:xfrm>
          <a:prstGeom prst="rect">
            <a:avLst/>
          </a:prstGeom>
        </p:spPr>
      </p:pic>
    </p:spTree>
    <p:extLst>
      <p:ext uri="{BB962C8B-B14F-4D97-AF65-F5344CB8AC3E}">
        <p14:creationId xmlns:p14="http://schemas.microsoft.com/office/powerpoint/2010/main" val="344027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1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70D877-0E6D-A1E7-9A8E-BFC3D494FBB9}"/>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Example of the Digital Escape Room “Winnie the Witch”</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A794E41B-9B95-D477-9C4A-62F6DBB55F71}"/>
              </a:ext>
            </a:extLst>
          </p:cNvPr>
          <p:cNvSpPr>
            <a:spLocks noGrp="1"/>
          </p:cNvSpPr>
          <p:nvPr>
            <p:ph idx="1"/>
          </p:nvPr>
        </p:nvSpPr>
        <p:spPr>
          <a:xfrm>
            <a:off x="3721785" y="937851"/>
            <a:ext cx="7315200" cy="5300717"/>
          </a:xfrm>
        </p:spPr>
        <p:txBody>
          <a:bodyPr>
            <a:normAutofit fontScale="92500" lnSpcReduction="10000"/>
          </a:bodyPr>
          <a:lstStyle/>
          <a:p>
            <a:pPr marL="0" indent="0">
              <a:buNone/>
            </a:pPr>
            <a:r>
              <a:rPr lang="de-DE" sz="2200" b="1" dirty="0">
                <a:latin typeface="Arial" panose="020B0604020202020204" pitchFamily="34" charset="0"/>
                <a:cs typeface="Arial" panose="020B0604020202020204" pitchFamily="34" charset="0"/>
              </a:rPr>
              <a:t>4.1 Revision: Task-</a:t>
            </a:r>
            <a:r>
              <a:rPr lang="de-DE" sz="2200" b="1" dirty="0" err="1">
                <a:latin typeface="Arial" panose="020B0604020202020204" pitchFamily="34" charset="0"/>
                <a:cs typeface="Arial" panose="020B0604020202020204" pitchFamily="34" charset="0"/>
              </a:rPr>
              <a:t>based</a:t>
            </a:r>
            <a:r>
              <a:rPr lang="de-DE" sz="2200" b="1" dirty="0">
                <a:latin typeface="Arial" panose="020B0604020202020204" pitchFamily="34" charset="0"/>
                <a:cs typeface="Arial" panose="020B0604020202020204" pitchFamily="34" charset="0"/>
              </a:rPr>
              <a:t> Learning</a:t>
            </a:r>
          </a:p>
          <a:p>
            <a:r>
              <a:rPr lang="en-US" dirty="0">
                <a:latin typeface="Arial" panose="020B0604020202020204" pitchFamily="34" charset="0"/>
                <a:cs typeface="Arial" panose="020B0604020202020204" pitchFamily="34" charset="0"/>
              </a:rPr>
              <a:t>“The focus on meaning is a basic principle of tasks in task-based language teaching (TBLT) and a quality criterion for what constitutes a good task” (Caruso, Hofmann &amp; Rohde, 2021, p. 188).</a:t>
            </a:r>
          </a:p>
          <a:p>
            <a:r>
              <a:rPr lang="en-US" dirty="0">
                <a:latin typeface="Arial" panose="020B0604020202020204" pitchFamily="34" charset="0"/>
                <a:cs typeface="Arial" panose="020B0604020202020204" pitchFamily="34" charset="0"/>
              </a:rPr>
              <a:t>pedagogical tasks = learner-centered, referring to everyday </a:t>
            </a:r>
            <a:r>
              <a:rPr lang="en-US" dirty="0" err="1">
                <a:latin typeface="Arial" panose="020B0604020202020204" pitchFamily="34" charset="0"/>
                <a:cs typeface="Arial" panose="020B0604020202020204" pitchFamily="34" charset="0"/>
              </a:rPr>
              <a:t>lifes</a:t>
            </a:r>
            <a:r>
              <a:rPr lang="en-US" dirty="0">
                <a:latin typeface="Arial" panose="020B0604020202020204" pitchFamily="34" charset="0"/>
                <a:cs typeface="Arial" panose="020B0604020202020204" pitchFamily="34" charset="0"/>
              </a:rPr>
              <a:t> of the students (</a:t>
            </a:r>
            <a:r>
              <a:rPr lang="de-DE" dirty="0">
                <a:latin typeface="Arial" panose="020B0604020202020204" pitchFamily="34" charset="0"/>
                <a:cs typeface="Arial" panose="020B0604020202020204" pitchFamily="34" charset="0"/>
              </a:rPr>
              <a:t>Caruso, Hofmann &amp; Rohde, 2021)</a:t>
            </a:r>
          </a:p>
          <a:p>
            <a:r>
              <a:rPr lang="de-DE" dirty="0">
                <a:latin typeface="Arial" panose="020B0604020202020204" pitchFamily="34" charset="0"/>
                <a:cs typeface="Arial" panose="020B0604020202020204" pitchFamily="34" charset="0"/>
              </a:rPr>
              <a:t>problem-</a:t>
            </a:r>
            <a:r>
              <a:rPr lang="de-DE" dirty="0" err="1">
                <a:latin typeface="Arial" panose="020B0604020202020204" pitchFamily="34" charset="0"/>
                <a:cs typeface="Arial" panose="020B0604020202020204" pitchFamily="34" charset="0"/>
              </a:rPr>
              <a:t>oriented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tasks</a:t>
            </a:r>
            <a:r>
              <a:rPr lang="de-DE" dirty="0">
                <a:latin typeface="Arial" panose="020B0604020202020204" pitchFamily="34" charset="0"/>
                <a:cs typeface="Arial" panose="020B0604020202020204" pitchFamily="34" charset="0"/>
              </a:rPr>
              <a:t> in </a:t>
            </a:r>
            <a:r>
              <a:rPr lang="de-DE" dirty="0" err="1">
                <a:latin typeface="Arial" panose="020B0604020202020204" pitchFamily="34" charset="0"/>
                <a:cs typeface="Arial" panose="020B0604020202020204" pitchFamily="34" charset="0"/>
              </a:rPr>
              <a:t>primary</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school</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as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preparation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for</a:t>
            </a:r>
            <a:r>
              <a:rPr lang="de-DE" dirty="0">
                <a:latin typeface="Arial" panose="020B0604020202020204" pitchFamily="34" charset="0"/>
                <a:cs typeface="Arial" panose="020B0604020202020204" pitchFamily="34" charset="0"/>
              </a:rPr>
              <a:t> form-</a:t>
            </a:r>
            <a:r>
              <a:rPr lang="de-DE" dirty="0" err="1">
                <a:latin typeface="Arial" panose="020B0604020202020204" pitchFamily="34" charset="0"/>
                <a:cs typeface="Arial" panose="020B0604020202020204" pitchFamily="34" charset="0"/>
              </a:rPr>
              <a:t>focused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tasks</a:t>
            </a:r>
            <a:r>
              <a:rPr lang="de-DE" dirty="0">
                <a:latin typeface="Arial" panose="020B0604020202020204" pitchFamily="34" charset="0"/>
                <a:cs typeface="Arial" panose="020B0604020202020204" pitchFamily="34" charset="0"/>
              </a:rPr>
              <a:t> in </a:t>
            </a:r>
            <a:r>
              <a:rPr lang="de-DE" dirty="0" err="1">
                <a:latin typeface="Arial" panose="020B0604020202020204" pitchFamily="34" charset="0"/>
                <a:cs typeface="Arial" panose="020B0604020202020204" pitchFamily="34" charset="0"/>
              </a:rPr>
              <a:t>secondary</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school</a:t>
            </a:r>
            <a:r>
              <a:rPr lang="de-DE" dirty="0">
                <a:latin typeface="Arial" panose="020B0604020202020204" pitchFamily="34" charset="0"/>
                <a:cs typeface="Arial" panose="020B0604020202020204" pitchFamily="34" charset="0"/>
              </a:rPr>
              <a:t> (Caruso, Hofmann &amp; Rohde, 2021)</a:t>
            </a:r>
          </a:p>
          <a:p>
            <a:r>
              <a:rPr lang="de-DE" dirty="0" err="1">
                <a:latin typeface="Arial" panose="020B0604020202020204" pitchFamily="34" charset="0"/>
                <a:cs typeface="Arial" panose="020B0604020202020204" pitchFamily="34" charset="0"/>
              </a:rPr>
              <a:t>challenges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for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teachers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working</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with</a:t>
            </a:r>
            <a:r>
              <a:rPr lang="de-DE" dirty="0">
                <a:latin typeface="Arial" panose="020B0604020202020204" pitchFamily="34" charset="0"/>
                <a:cs typeface="Arial" panose="020B0604020202020204" pitchFamily="34" charset="0"/>
              </a:rPr>
              <a:t> digital </a:t>
            </a:r>
            <a:r>
              <a:rPr lang="de-DE" dirty="0" err="1">
                <a:latin typeface="Arial" panose="020B0604020202020204" pitchFamily="34" charset="0"/>
                <a:cs typeface="Arial" panose="020B0604020202020204" pitchFamily="34" charset="0"/>
              </a:rPr>
              <a:t>media</a:t>
            </a:r>
            <a:r>
              <a:rPr lang="de-DE" dirty="0">
                <a:latin typeface="Arial" panose="020B0604020202020204" pitchFamily="34" charset="0"/>
                <a:cs typeface="Arial" panose="020B0604020202020204" pitchFamily="34" charset="0"/>
              </a:rPr>
              <a:t> (Caruso, Hofmann &amp; Rohde, 2021)</a:t>
            </a:r>
          </a:p>
          <a:p>
            <a:r>
              <a:rPr lang="en-US" dirty="0">
                <a:latin typeface="Arial" panose="020B0604020202020204" pitchFamily="34" charset="0"/>
                <a:cs typeface="Arial" panose="020B0604020202020204" pitchFamily="34" charset="0"/>
              </a:rPr>
              <a:t>“[…] school education needs to provide a safe space in which young learners are prepared for life, or in other words can become digitally competent, in an increasingly digitalized world” (Caruso, Hofmann &amp; Rohde, 2021, p.193).</a:t>
            </a:r>
          </a:p>
          <a:p>
            <a:r>
              <a:rPr lang="en-US" dirty="0">
                <a:latin typeface="Arial" panose="020B0604020202020204" pitchFamily="34" charset="0"/>
                <a:cs typeface="Arial" panose="020B0604020202020204" pitchFamily="34" charset="0"/>
              </a:rPr>
              <a:t>in TBLL, scaffolding gets very important (</a:t>
            </a:r>
            <a:r>
              <a:rPr lang="de-DE" dirty="0">
                <a:latin typeface="Arial" panose="020B0604020202020204" pitchFamily="34" charset="0"/>
                <a:cs typeface="Arial" panose="020B0604020202020204" pitchFamily="34" charset="0"/>
              </a:rPr>
              <a:t>Caruso, Hofmann &amp; Rohde, 2021) </a:t>
            </a:r>
            <a:endParaRPr lang="en-US" dirty="0">
              <a:latin typeface="Arial" panose="020B0604020202020204" pitchFamily="34" charset="0"/>
              <a:cs typeface="Arial" panose="020B0604020202020204" pitchFamily="34" charset="0"/>
            </a:endParaRPr>
          </a:p>
          <a:p>
            <a:endParaRPr lang="de-DE" dirty="0"/>
          </a:p>
        </p:txBody>
      </p:sp>
      <p:sp>
        <p:nvSpPr>
          <p:cNvPr id="4" name="Textfeld 3">
            <a:extLst>
              <a:ext uri="{FF2B5EF4-FFF2-40B4-BE49-F238E27FC236}">
                <a16:creationId xmlns:a16="http://schemas.microsoft.com/office/drawing/2014/main" id="{5452A75B-2171-C711-6004-450A37885ED6}"/>
              </a:ext>
            </a:extLst>
          </p:cNvPr>
          <p:cNvSpPr txBox="1"/>
          <p:nvPr/>
        </p:nvSpPr>
        <p:spPr>
          <a:xfrm>
            <a:off x="252919" y="6371303"/>
            <a:ext cx="1144255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Caruso, Hofmann &amp; Rohde </a:t>
            </a:r>
            <a:r>
              <a:rPr lang="en-US" sz="1200" dirty="0">
                <a:latin typeface="Arial" panose="020B0604020202020204" pitchFamily="34" charset="0"/>
                <a:cs typeface="Arial" panose="020B0604020202020204" pitchFamily="34" charset="0"/>
              </a:rPr>
              <a:t>(2021): </a:t>
            </a:r>
            <a:r>
              <a:rPr lang="en-US" sz="1200" dirty="0" err="1">
                <a:latin typeface="Arial" panose="020B0604020202020204" pitchFamily="34" charset="0"/>
                <a:cs typeface="Arial" panose="020B0604020202020204" pitchFamily="34" charset="0"/>
              </a:rPr>
              <a:t>Get’em</a:t>
            </a:r>
            <a:r>
              <a:rPr lang="en-US" sz="1200" dirty="0">
                <a:latin typeface="Arial" panose="020B0604020202020204" pitchFamily="34" charset="0"/>
                <a:cs typeface="Arial" panose="020B0604020202020204" pitchFamily="34" charset="0"/>
              </a:rPr>
              <a:t> While They’re Young. Complex Digitally-Mediated Tasks for EFL Learners in Primary School., p.187- 195.</a:t>
            </a:r>
            <a:endParaRPr lang="de-DE" sz="1200" dirty="0">
              <a:latin typeface="Arial" panose="020B0604020202020204" pitchFamily="34" charset="0"/>
              <a:cs typeface="Arial" panose="020B0604020202020204" pitchFamily="34" charset="0"/>
            </a:endParaRPr>
          </a:p>
        </p:txBody>
      </p:sp>
      <p:pic>
        <p:nvPicPr>
          <p:cNvPr id="6" name="revision_task based learning">
            <a:hlinkClick r:id="" action="ppaction://media"/>
            <a:extLst>
              <a:ext uri="{FF2B5EF4-FFF2-40B4-BE49-F238E27FC236}">
                <a16:creationId xmlns:a16="http://schemas.microsoft.com/office/drawing/2014/main" id="{00CFD7AF-3B83-3217-DCFB-95104CBCD61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82908" y="328251"/>
            <a:ext cx="609600" cy="609600"/>
          </a:xfrm>
          <a:prstGeom prst="rect">
            <a:avLst/>
          </a:prstGeom>
        </p:spPr>
      </p:pic>
      <p:pic>
        <p:nvPicPr>
          <p:cNvPr id="7" name="Grafik 6">
            <a:extLst>
              <a:ext uri="{FF2B5EF4-FFF2-40B4-BE49-F238E27FC236}">
                <a16:creationId xmlns:a16="http://schemas.microsoft.com/office/drawing/2014/main" id="{989BF3B9-7424-7CE6-67CB-B14F9D339BCD}"/>
              </a:ext>
            </a:extLst>
          </p:cNvPr>
          <p:cNvPicPr>
            <a:picLocks noChangeAspect="1"/>
          </p:cNvPicPr>
          <p:nvPr/>
        </p:nvPicPr>
        <p:blipFill>
          <a:blip r:embed="rId5"/>
          <a:stretch>
            <a:fillRect/>
          </a:stretch>
        </p:blipFill>
        <p:spPr>
          <a:xfrm>
            <a:off x="10693152" y="6004625"/>
            <a:ext cx="1322947" cy="658425"/>
          </a:xfrm>
          <a:prstGeom prst="rect">
            <a:avLst/>
          </a:prstGeom>
        </p:spPr>
      </p:pic>
    </p:spTree>
    <p:extLst>
      <p:ext uri="{BB962C8B-B14F-4D97-AF65-F5344CB8AC3E}">
        <p14:creationId xmlns:p14="http://schemas.microsoft.com/office/powerpoint/2010/main" val="125881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65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70D877-0E6D-A1E7-9A8E-BFC3D494FBB9}"/>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Example of the Digital Escape Room “Winnie the Witch”</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A794E41B-9B95-D477-9C4A-62F6DBB55F71}"/>
              </a:ext>
            </a:extLst>
          </p:cNvPr>
          <p:cNvSpPr>
            <a:spLocks noGrp="1"/>
          </p:cNvSpPr>
          <p:nvPr>
            <p:ph idx="1"/>
          </p:nvPr>
        </p:nvSpPr>
        <p:spPr>
          <a:xfrm>
            <a:off x="3839771" y="525272"/>
            <a:ext cx="7315200" cy="1215415"/>
          </a:xfrm>
        </p:spPr>
        <p:txBody>
          <a:bodyPr>
            <a:normAutofit/>
          </a:bodyPr>
          <a:lstStyle/>
          <a:p>
            <a:pPr marL="0" indent="0">
              <a:buNone/>
            </a:pPr>
            <a:r>
              <a:rPr lang="de-DE" b="1" dirty="0">
                <a:latin typeface="Arial" panose="020B0604020202020204" pitchFamily="34" charset="0"/>
                <a:cs typeface="Arial" panose="020B0604020202020204" pitchFamily="34" charset="0"/>
              </a:rPr>
              <a:t>4.2 </a:t>
            </a:r>
            <a:r>
              <a:rPr lang="de-DE" b="1" dirty="0" err="1">
                <a:latin typeface="Arial" panose="020B0604020202020204" pitchFamily="34" charset="0"/>
                <a:cs typeface="Arial" panose="020B0604020202020204" pitchFamily="34" charset="0"/>
              </a:rPr>
              <a:t>Overview</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of</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the</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created</a:t>
            </a:r>
            <a:r>
              <a:rPr lang="de-DE" b="1" dirty="0">
                <a:latin typeface="Arial" panose="020B0604020202020204" pitchFamily="34" charset="0"/>
                <a:cs typeface="Arial" panose="020B0604020202020204" pitchFamily="34" charset="0"/>
              </a:rPr>
              <a:t> Escape Room </a:t>
            </a:r>
            <a:r>
              <a:rPr lang="de-DE" b="1" dirty="0" err="1">
                <a:latin typeface="Arial" panose="020B0604020202020204" pitchFamily="34" charset="0"/>
                <a:cs typeface="Arial" panose="020B0604020202020204" pitchFamily="34" charset="0"/>
              </a:rPr>
              <a:t>about</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the</a:t>
            </a:r>
            <a:r>
              <a:rPr lang="de-DE" b="1" dirty="0">
                <a:latin typeface="Arial" panose="020B0604020202020204" pitchFamily="34" charset="0"/>
                <a:cs typeface="Arial" panose="020B0604020202020204" pitchFamily="34" charset="0"/>
              </a:rPr>
              <a:t> Book ‚Winnie </a:t>
            </a:r>
            <a:r>
              <a:rPr lang="de-DE" b="1" dirty="0" err="1">
                <a:latin typeface="Arial" panose="020B0604020202020204" pitchFamily="34" charset="0"/>
                <a:cs typeface="Arial" panose="020B0604020202020204" pitchFamily="34" charset="0"/>
              </a:rPr>
              <a:t>the</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Witch</a:t>
            </a:r>
            <a:r>
              <a:rPr lang="de-DE" b="1" dirty="0">
                <a:latin typeface="Arial" panose="020B0604020202020204" pitchFamily="34" charset="0"/>
                <a:cs typeface="Arial" panose="020B0604020202020204" pitchFamily="34" charset="0"/>
              </a:rPr>
              <a:t>‘</a:t>
            </a:r>
          </a:p>
        </p:txBody>
      </p:sp>
      <p:pic>
        <p:nvPicPr>
          <p:cNvPr id="1026" name="Picture 2">
            <a:extLst>
              <a:ext uri="{FF2B5EF4-FFF2-40B4-BE49-F238E27FC236}">
                <a16:creationId xmlns:a16="http://schemas.microsoft.com/office/drawing/2014/main" id="{A22B64B4-47B6-AC2F-74FD-016736F6F5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7101" y="2070682"/>
            <a:ext cx="3429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4" name="Grafik 3">
            <a:extLst>
              <a:ext uri="{FF2B5EF4-FFF2-40B4-BE49-F238E27FC236}">
                <a16:creationId xmlns:a16="http://schemas.microsoft.com/office/drawing/2014/main" id="{E93063BC-ADD8-EC13-6221-F86E44DE931B}"/>
              </a:ext>
            </a:extLst>
          </p:cNvPr>
          <p:cNvPicPr>
            <a:picLocks noChangeAspect="1"/>
          </p:cNvPicPr>
          <p:nvPr/>
        </p:nvPicPr>
        <p:blipFill>
          <a:blip r:embed="rId6"/>
          <a:stretch>
            <a:fillRect/>
          </a:stretch>
        </p:blipFill>
        <p:spPr>
          <a:xfrm>
            <a:off x="4402800" y="1740687"/>
            <a:ext cx="2640246" cy="3758995"/>
          </a:xfrm>
          <a:prstGeom prst="rect">
            <a:avLst/>
          </a:prstGeom>
        </p:spPr>
      </p:pic>
      <p:sp>
        <p:nvSpPr>
          <p:cNvPr id="5" name="Textfeld 4">
            <a:extLst>
              <a:ext uri="{FF2B5EF4-FFF2-40B4-BE49-F238E27FC236}">
                <a16:creationId xmlns:a16="http://schemas.microsoft.com/office/drawing/2014/main" id="{2FBDA673-ED8A-4F35-2183-238A4F30B25F}"/>
              </a:ext>
            </a:extLst>
          </p:cNvPr>
          <p:cNvSpPr txBox="1"/>
          <p:nvPr/>
        </p:nvSpPr>
        <p:spPr>
          <a:xfrm>
            <a:off x="3617589" y="5499682"/>
            <a:ext cx="4538270" cy="646331"/>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Link: https://i0.wp.com/www.winnieandwilbur.com/wp-content/uploads/winnie-e1470224734570.png?fit=295%2C420&amp;ssl=1</a:t>
            </a:r>
            <a:r>
              <a:rPr lang="de-DE" sz="1200" dirty="0">
                <a:latin typeface="Arial" panose="020B0604020202020204" pitchFamily="34" charset="0"/>
                <a:cs typeface="Arial" panose="020B0604020202020204" pitchFamily="34" charset="0"/>
              </a:rPr>
              <a:t> (09.08.2024)</a:t>
            </a:r>
          </a:p>
        </p:txBody>
      </p:sp>
      <p:pic>
        <p:nvPicPr>
          <p:cNvPr id="6" name="have fun">
            <a:hlinkClick r:id="" action="ppaction://media"/>
            <a:extLst>
              <a:ext uri="{FF2B5EF4-FFF2-40B4-BE49-F238E27FC236}">
                <a16:creationId xmlns:a16="http://schemas.microsoft.com/office/drawing/2014/main" id="{D63C4417-B8E2-E8A8-9710-D3A59087857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12129" y="220472"/>
            <a:ext cx="609600" cy="609600"/>
          </a:xfrm>
          <a:prstGeom prst="rect">
            <a:avLst/>
          </a:prstGeom>
        </p:spPr>
      </p:pic>
    </p:spTree>
    <p:extLst>
      <p:ext uri="{BB962C8B-B14F-4D97-AF65-F5344CB8AC3E}">
        <p14:creationId xmlns:p14="http://schemas.microsoft.com/office/powerpoint/2010/main" val="12553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7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70D877-0E6D-A1E7-9A8E-BFC3D494FBB9}"/>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Example of the Digital Escape Room “Winnie the Witch”</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A794E41B-9B95-D477-9C4A-62F6DBB55F71}"/>
              </a:ext>
            </a:extLst>
          </p:cNvPr>
          <p:cNvSpPr>
            <a:spLocks noGrp="1"/>
          </p:cNvSpPr>
          <p:nvPr>
            <p:ph idx="1"/>
          </p:nvPr>
        </p:nvSpPr>
        <p:spPr>
          <a:xfrm>
            <a:off x="3770945" y="523787"/>
            <a:ext cx="7315200" cy="994189"/>
          </a:xfrm>
        </p:spPr>
        <p:txBody>
          <a:bodyPr>
            <a:normAutofit/>
          </a:bodyPr>
          <a:lstStyle/>
          <a:p>
            <a:pPr marL="0" indent="0">
              <a:buNone/>
            </a:pPr>
            <a:r>
              <a:rPr lang="de-DE" b="1" dirty="0">
                <a:latin typeface="Arial" panose="020B0604020202020204" pitchFamily="34" charset="0"/>
                <a:cs typeface="Arial" panose="020B0604020202020204" pitchFamily="34" charset="0"/>
              </a:rPr>
              <a:t>4.2 </a:t>
            </a:r>
            <a:r>
              <a:rPr lang="de-DE" b="1" dirty="0" err="1">
                <a:latin typeface="Arial" panose="020B0604020202020204" pitchFamily="34" charset="0"/>
                <a:cs typeface="Arial" panose="020B0604020202020204" pitchFamily="34" charset="0"/>
              </a:rPr>
              <a:t>Overview</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of</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the</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created</a:t>
            </a:r>
            <a:r>
              <a:rPr lang="de-DE" b="1" dirty="0">
                <a:latin typeface="Arial" panose="020B0604020202020204" pitchFamily="34" charset="0"/>
                <a:cs typeface="Arial" panose="020B0604020202020204" pitchFamily="34" charset="0"/>
              </a:rPr>
              <a:t> Escape Room </a:t>
            </a:r>
            <a:r>
              <a:rPr lang="de-DE" b="1" dirty="0" err="1">
                <a:latin typeface="Arial" panose="020B0604020202020204" pitchFamily="34" charset="0"/>
                <a:cs typeface="Arial" panose="020B0604020202020204" pitchFamily="34" charset="0"/>
              </a:rPr>
              <a:t>about</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the</a:t>
            </a:r>
            <a:r>
              <a:rPr lang="de-DE" b="1" dirty="0">
                <a:latin typeface="Arial" panose="020B0604020202020204" pitchFamily="34" charset="0"/>
                <a:cs typeface="Arial" panose="020B0604020202020204" pitchFamily="34" charset="0"/>
              </a:rPr>
              <a:t> Book ‚Winnie </a:t>
            </a:r>
            <a:r>
              <a:rPr lang="de-DE" b="1" dirty="0" err="1">
                <a:latin typeface="Arial" panose="020B0604020202020204" pitchFamily="34" charset="0"/>
                <a:cs typeface="Arial" panose="020B0604020202020204" pitchFamily="34" charset="0"/>
              </a:rPr>
              <a:t>the</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Witch</a:t>
            </a:r>
            <a:r>
              <a:rPr lang="de-DE" b="1" dirty="0">
                <a:latin typeface="Arial" panose="020B0604020202020204" pitchFamily="34" charset="0"/>
                <a:cs typeface="Arial" panose="020B0604020202020204" pitchFamily="34" charset="0"/>
              </a:rPr>
              <a:t>‘</a:t>
            </a:r>
          </a:p>
        </p:txBody>
      </p:sp>
      <p:pic>
        <p:nvPicPr>
          <p:cNvPr id="4" name="Grafik 3">
            <a:extLst>
              <a:ext uri="{FF2B5EF4-FFF2-40B4-BE49-F238E27FC236}">
                <a16:creationId xmlns:a16="http://schemas.microsoft.com/office/drawing/2014/main" id="{059E48B4-7B04-24E3-5C9B-3CFFA18736EE}"/>
              </a:ext>
            </a:extLst>
          </p:cNvPr>
          <p:cNvPicPr>
            <a:picLocks noChangeAspect="1"/>
          </p:cNvPicPr>
          <p:nvPr/>
        </p:nvPicPr>
        <p:blipFill>
          <a:blip r:embed="rId5"/>
          <a:stretch>
            <a:fillRect/>
          </a:stretch>
        </p:blipFill>
        <p:spPr>
          <a:xfrm>
            <a:off x="3770945" y="1620931"/>
            <a:ext cx="1516144" cy="1979300"/>
          </a:xfrm>
          <a:prstGeom prst="rect">
            <a:avLst/>
          </a:prstGeom>
        </p:spPr>
      </p:pic>
      <p:sp>
        <p:nvSpPr>
          <p:cNvPr id="5" name="Textfeld 4">
            <a:extLst>
              <a:ext uri="{FF2B5EF4-FFF2-40B4-BE49-F238E27FC236}">
                <a16:creationId xmlns:a16="http://schemas.microsoft.com/office/drawing/2014/main" id="{5DF9D97E-0855-11F2-1165-AC5A1331EE14}"/>
              </a:ext>
            </a:extLst>
          </p:cNvPr>
          <p:cNvSpPr txBox="1"/>
          <p:nvPr/>
        </p:nvSpPr>
        <p:spPr>
          <a:xfrm>
            <a:off x="3480147" y="3668130"/>
            <a:ext cx="2947482" cy="584775"/>
          </a:xfrm>
          <a:prstGeom prst="rect">
            <a:avLst/>
          </a:prstGeom>
          <a:noFill/>
        </p:spPr>
        <p:txBody>
          <a:bodyPr wrap="square" rtlCol="0">
            <a:spAutoFit/>
          </a:bodyPr>
          <a:lstStyle/>
          <a:p>
            <a:r>
              <a:rPr lang="de-DE" sz="1050" dirty="0" err="1">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Link:https</a:t>
            </a:r>
            <a:r>
              <a:rPr lang="de-DE" sz="1050" dirty="0">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://m.media-amazon.com/images/I/81Nudxp0UyL._AC_UF894,1000_QL80_.jpg</a:t>
            </a:r>
            <a:r>
              <a:rPr lang="de-DE" sz="1050" dirty="0">
                <a:latin typeface="Arial" panose="020B0604020202020204" pitchFamily="34" charset="0"/>
                <a:cs typeface="Arial" panose="020B0604020202020204" pitchFamily="34" charset="0"/>
              </a:rPr>
              <a:t> (09.08.2024</a:t>
            </a:r>
            <a:r>
              <a:rPr lang="de-DE" sz="1100" dirty="0">
                <a:latin typeface="Arial" panose="020B0604020202020204" pitchFamily="34" charset="0"/>
                <a:cs typeface="Arial" panose="020B0604020202020204" pitchFamily="34" charset="0"/>
              </a:rPr>
              <a:t>)</a:t>
            </a:r>
          </a:p>
        </p:txBody>
      </p:sp>
      <p:sp>
        <p:nvSpPr>
          <p:cNvPr id="6" name="Textfeld 5">
            <a:extLst>
              <a:ext uri="{FF2B5EF4-FFF2-40B4-BE49-F238E27FC236}">
                <a16:creationId xmlns:a16="http://schemas.microsoft.com/office/drawing/2014/main" id="{B42AF1FE-6D57-7171-89D0-D651AA2ED047}"/>
              </a:ext>
            </a:extLst>
          </p:cNvPr>
          <p:cNvSpPr txBox="1"/>
          <p:nvPr/>
        </p:nvSpPr>
        <p:spPr>
          <a:xfrm>
            <a:off x="126459" y="6182933"/>
            <a:ext cx="11939081" cy="646331"/>
          </a:xfrm>
          <a:prstGeom prst="rect">
            <a:avLst/>
          </a:prstGeom>
          <a:noFill/>
        </p:spPr>
        <p:txBody>
          <a:bodyPr wrap="square" rtlCol="0">
            <a:spAutoFit/>
          </a:bodyPr>
          <a:lstStyle/>
          <a:p>
            <a:r>
              <a:rPr lang="de-DE" sz="1200" b="1" dirty="0">
                <a:latin typeface="Arial" panose="020B0604020202020204" pitchFamily="34" charset="0"/>
                <a:cs typeface="Arial" panose="020B0604020202020204" pitchFamily="34" charset="0"/>
              </a:rPr>
              <a:t>Caruso, Hofmann &amp; Rohde </a:t>
            </a:r>
            <a:r>
              <a:rPr lang="de-DE" sz="1200" dirty="0">
                <a:latin typeface="Arial" panose="020B0604020202020204" pitchFamily="34" charset="0"/>
                <a:cs typeface="Arial" panose="020B0604020202020204" pitchFamily="34" charset="0"/>
              </a:rPr>
              <a:t>(2021): </a:t>
            </a:r>
            <a:r>
              <a:rPr lang="de-DE" sz="1200" dirty="0" err="1">
                <a:latin typeface="Arial" panose="020B0604020202020204" pitchFamily="34" charset="0"/>
                <a:cs typeface="Arial" panose="020B0604020202020204" pitchFamily="34" charset="0"/>
              </a:rPr>
              <a:t>Get’em</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While</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They’re</a:t>
            </a:r>
            <a:r>
              <a:rPr lang="de-DE" sz="1200" dirty="0">
                <a:latin typeface="Arial" panose="020B0604020202020204" pitchFamily="34" charset="0"/>
                <a:cs typeface="Arial" panose="020B0604020202020204" pitchFamily="34" charset="0"/>
              </a:rPr>
              <a:t> Young. </a:t>
            </a:r>
            <a:r>
              <a:rPr lang="de-DE" sz="1200" dirty="0" err="1">
                <a:latin typeface="Arial" panose="020B0604020202020204" pitchFamily="34" charset="0"/>
                <a:cs typeface="Arial" panose="020B0604020202020204" pitchFamily="34" charset="0"/>
              </a:rPr>
              <a:t>Complex</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Digitally-Mediated</a:t>
            </a:r>
            <a:r>
              <a:rPr lang="de-DE" sz="1200" dirty="0">
                <a:latin typeface="Arial" panose="020B0604020202020204" pitchFamily="34" charset="0"/>
                <a:cs typeface="Arial" panose="020B0604020202020204" pitchFamily="34" charset="0"/>
              </a:rPr>
              <a:t> Tasks </a:t>
            </a:r>
            <a:r>
              <a:rPr lang="de-DE" sz="1200" dirty="0" err="1">
                <a:latin typeface="Arial" panose="020B0604020202020204" pitchFamily="34" charset="0"/>
                <a:cs typeface="Arial" panose="020B0604020202020204" pitchFamily="34" charset="0"/>
              </a:rPr>
              <a:t>for</a:t>
            </a:r>
            <a:r>
              <a:rPr lang="de-DE" sz="1200" dirty="0">
                <a:latin typeface="Arial" panose="020B0604020202020204" pitchFamily="34" charset="0"/>
                <a:cs typeface="Arial" panose="020B0604020202020204" pitchFamily="34" charset="0"/>
              </a:rPr>
              <a:t> EFL </a:t>
            </a:r>
            <a:r>
              <a:rPr lang="de-DE" sz="1200" dirty="0" err="1">
                <a:latin typeface="Arial" panose="020B0604020202020204" pitchFamily="34" charset="0"/>
                <a:cs typeface="Arial" panose="020B0604020202020204" pitchFamily="34" charset="0"/>
              </a:rPr>
              <a:t>Learners</a:t>
            </a:r>
            <a:r>
              <a:rPr lang="de-DE" sz="1200" dirty="0">
                <a:latin typeface="Arial" panose="020B0604020202020204" pitchFamily="34" charset="0"/>
                <a:cs typeface="Arial" panose="020B0604020202020204" pitchFamily="34" charset="0"/>
              </a:rPr>
              <a:t> in Primary School., p.194- 195.</a:t>
            </a:r>
          </a:p>
          <a:p>
            <a:r>
              <a:rPr lang="de-DE" sz="1200" b="1" dirty="0">
                <a:latin typeface="Arial" panose="020B0604020202020204" pitchFamily="34" charset="0"/>
                <a:cs typeface="Arial" panose="020B0604020202020204" pitchFamily="34" charset="0"/>
              </a:rPr>
              <a:t>Merk, Katharina </a:t>
            </a:r>
            <a:r>
              <a:rPr lang="de-DE" sz="1200" dirty="0">
                <a:latin typeface="Arial" panose="020B0604020202020204" pitchFamily="34" charset="0"/>
                <a:cs typeface="Arial" panose="020B0604020202020204" pitchFamily="34" charset="0"/>
              </a:rPr>
              <a:t>(2024): Digital Escape Room ‚Winnie </a:t>
            </a:r>
            <a:r>
              <a:rPr lang="de-DE" sz="1200" dirty="0" err="1">
                <a:latin typeface="Arial" panose="020B0604020202020204" pitchFamily="34" charset="0"/>
                <a:cs typeface="Arial" panose="020B0604020202020204" pitchFamily="34" charset="0"/>
              </a:rPr>
              <a:t>the</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Witch</a:t>
            </a:r>
            <a:r>
              <a:rPr lang="de-DE" sz="1200" dirty="0">
                <a:latin typeface="Arial" panose="020B0604020202020204" pitchFamily="34" charset="0"/>
                <a:cs typeface="Arial" panose="020B0604020202020204" pitchFamily="34" charset="0"/>
              </a:rPr>
              <a:t>‘. Link: </a:t>
            </a:r>
            <a:r>
              <a:rPr lang="de-DE" sz="1200" dirty="0">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https://view.genially.com/66432cd77d7a1f0013512736</a:t>
            </a:r>
            <a:r>
              <a:rPr lang="de-DE" sz="1200" dirty="0">
                <a:latin typeface="Arial" panose="020B0604020202020204" pitchFamily="34" charset="0"/>
                <a:cs typeface="Arial" panose="020B0604020202020204" pitchFamily="34" charset="0"/>
              </a:rPr>
              <a:t>. </a:t>
            </a:r>
          </a:p>
          <a:p>
            <a:r>
              <a:rPr lang="de-DE" sz="1200" b="1" dirty="0">
                <a:latin typeface="Arial" panose="020B0604020202020204" pitchFamily="34" charset="0"/>
                <a:cs typeface="Arial" panose="020B0604020202020204" pitchFamily="34" charset="0"/>
              </a:rPr>
              <a:t>Thomas, Valerie/ Paul, </a:t>
            </a:r>
            <a:r>
              <a:rPr lang="de-DE" sz="1200" b="1" dirty="0" err="1">
                <a:latin typeface="Arial" panose="020B0604020202020204" pitchFamily="34" charset="0"/>
                <a:cs typeface="Arial" panose="020B0604020202020204" pitchFamily="34" charset="0"/>
              </a:rPr>
              <a:t>Korki</a:t>
            </a:r>
            <a:r>
              <a:rPr lang="de-DE" sz="1200" b="1" dirty="0">
                <a:latin typeface="Arial" panose="020B0604020202020204" pitchFamily="34" charset="0"/>
                <a:cs typeface="Arial" panose="020B0604020202020204" pitchFamily="34" charset="0"/>
              </a:rPr>
              <a:t> </a:t>
            </a:r>
            <a:r>
              <a:rPr lang="de-DE" sz="1200" dirty="0">
                <a:latin typeface="Arial" panose="020B0604020202020204" pitchFamily="34" charset="0"/>
                <a:cs typeface="Arial" panose="020B0604020202020204" pitchFamily="34" charset="0"/>
              </a:rPr>
              <a:t>(2016): Winnie and Wilbur. Winnie </a:t>
            </a:r>
            <a:r>
              <a:rPr lang="de-DE" sz="1200" dirty="0" err="1">
                <a:latin typeface="Arial" panose="020B0604020202020204" pitchFamily="34" charset="0"/>
                <a:cs typeface="Arial" panose="020B0604020202020204" pitchFamily="34" charset="0"/>
              </a:rPr>
              <a:t>the</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Witch</a:t>
            </a:r>
            <a:r>
              <a:rPr lang="de-DE" sz="1200" dirty="0">
                <a:latin typeface="Arial" panose="020B0604020202020204" pitchFamily="34" charset="0"/>
                <a:cs typeface="Arial" panose="020B0604020202020204" pitchFamily="34" charset="0"/>
              </a:rPr>
              <a:t>. Oxford: Oxford University Press.</a:t>
            </a:r>
          </a:p>
        </p:txBody>
      </p:sp>
      <p:pic>
        <p:nvPicPr>
          <p:cNvPr id="16" name="Grafik 15" descr="Ein Bild, das Text enthält.&#10;&#10;Automatisch generierte Beschreibung">
            <a:extLst>
              <a:ext uri="{FF2B5EF4-FFF2-40B4-BE49-F238E27FC236}">
                <a16:creationId xmlns:a16="http://schemas.microsoft.com/office/drawing/2014/main" id="{268D3D18-171E-9A29-EB1C-760B54B2704D}"/>
              </a:ext>
            </a:extLst>
          </p:cNvPr>
          <p:cNvPicPr>
            <a:picLocks noChangeAspect="1"/>
          </p:cNvPicPr>
          <p:nvPr/>
        </p:nvPicPr>
        <p:blipFill>
          <a:blip r:embed="rId8"/>
          <a:stretch>
            <a:fillRect/>
          </a:stretch>
        </p:blipFill>
        <p:spPr>
          <a:xfrm>
            <a:off x="3652958" y="4344931"/>
            <a:ext cx="1995674" cy="1110413"/>
          </a:xfrm>
          <a:prstGeom prst="rect">
            <a:avLst/>
          </a:prstGeom>
        </p:spPr>
      </p:pic>
      <p:sp>
        <p:nvSpPr>
          <p:cNvPr id="25" name="Textfeld 24">
            <a:extLst>
              <a:ext uri="{FF2B5EF4-FFF2-40B4-BE49-F238E27FC236}">
                <a16:creationId xmlns:a16="http://schemas.microsoft.com/office/drawing/2014/main" id="{E9277768-A1B5-8646-04D9-176781ABDA94}"/>
              </a:ext>
            </a:extLst>
          </p:cNvPr>
          <p:cNvSpPr txBox="1"/>
          <p:nvPr/>
        </p:nvSpPr>
        <p:spPr>
          <a:xfrm>
            <a:off x="3475094" y="5530598"/>
            <a:ext cx="3657600" cy="577081"/>
          </a:xfrm>
          <a:prstGeom prst="rect">
            <a:avLst/>
          </a:prstGeom>
          <a:noFill/>
        </p:spPr>
        <p:txBody>
          <a:bodyPr wrap="square" rtlCol="0">
            <a:spAutoFit/>
          </a:bodyPr>
          <a:lstStyle/>
          <a:p>
            <a:r>
              <a:rPr lang="de-DE" sz="1050" dirty="0">
                <a:latin typeface="Arial" panose="020B0604020202020204" pitchFamily="34" charset="0"/>
                <a:cs typeface="Arial" panose="020B0604020202020204" pitchFamily="34" charset="0"/>
              </a:rPr>
              <a:t>Screenshots </a:t>
            </a:r>
            <a:r>
              <a:rPr lang="de-DE" sz="1050" dirty="0" err="1">
                <a:latin typeface="Arial" panose="020B0604020202020204" pitchFamily="34" charset="0"/>
                <a:cs typeface="Arial" panose="020B0604020202020204" pitchFamily="34" charset="0"/>
              </a:rPr>
              <a:t>of</a:t>
            </a:r>
            <a:r>
              <a:rPr lang="de-DE" sz="1050" dirty="0">
                <a:latin typeface="Arial" panose="020B0604020202020204" pitchFamily="34" charset="0"/>
                <a:cs typeface="Arial" panose="020B0604020202020204" pitchFamily="34" charset="0"/>
              </a:rPr>
              <a:t> </a:t>
            </a:r>
            <a:r>
              <a:rPr lang="de-DE" sz="1050" dirty="0" err="1">
                <a:latin typeface="Arial" panose="020B0604020202020204" pitchFamily="34" charset="0"/>
                <a:cs typeface="Arial" panose="020B0604020202020204" pitchFamily="34" charset="0"/>
              </a:rPr>
              <a:t>our</a:t>
            </a:r>
            <a:r>
              <a:rPr lang="de-DE" sz="1050" dirty="0">
                <a:latin typeface="Arial" panose="020B0604020202020204" pitchFamily="34" charset="0"/>
                <a:cs typeface="Arial" panose="020B0604020202020204" pitchFamily="34" charset="0"/>
              </a:rPr>
              <a:t> Escape Room: </a:t>
            </a:r>
            <a:r>
              <a:rPr lang="de-DE" sz="1050" dirty="0">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https://view.genially.com/66432cd77d7a1f0013512736</a:t>
            </a:r>
            <a:r>
              <a:rPr lang="de-DE" sz="1050" dirty="0">
                <a:latin typeface="Arial" panose="020B0604020202020204" pitchFamily="34" charset="0"/>
                <a:cs typeface="Arial" panose="020B0604020202020204" pitchFamily="34" charset="0"/>
              </a:rPr>
              <a:t> (09.08.2024)</a:t>
            </a:r>
          </a:p>
        </p:txBody>
      </p:sp>
      <p:sp>
        <p:nvSpPr>
          <p:cNvPr id="7" name="Scrollen: horizontal 6">
            <a:extLst>
              <a:ext uri="{FF2B5EF4-FFF2-40B4-BE49-F238E27FC236}">
                <a16:creationId xmlns:a16="http://schemas.microsoft.com/office/drawing/2014/main" id="{0E1867C3-3C30-FA3F-CF8D-14F16A10DE0F}"/>
              </a:ext>
            </a:extLst>
          </p:cNvPr>
          <p:cNvSpPr/>
          <p:nvPr/>
        </p:nvSpPr>
        <p:spPr>
          <a:xfrm>
            <a:off x="6707375" y="1128148"/>
            <a:ext cx="4949314" cy="4402450"/>
          </a:xfrm>
          <a:prstGeom prst="horizont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6C5F52DF-7BC7-1BA6-02C4-E95BC55285C4}"/>
              </a:ext>
            </a:extLst>
          </p:cNvPr>
          <p:cNvSpPr txBox="1"/>
          <p:nvPr/>
        </p:nvSpPr>
        <p:spPr>
          <a:xfrm>
            <a:off x="7329948" y="2020529"/>
            <a:ext cx="4100052" cy="2862322"/>
          </a:xfrm>
          <a:prstGeom prst="rect">
            <a:avLst/>
          </a:prstGeom>
          <a:noFill/>
        </p:spPr>
        <p:txBody>
          <a:bodyPr wrap="square" rtlCol="0">
            <a:spAutoFit/>
          </a:bodyPr>
          <a:lstStyle/>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digitally-mediated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problem</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oriented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task</a:t>
            </a:r>
            <a:r>
              <a:rPr lang="de-DE" dirty="0">
                <a:latin typeface="Arial" panose="020B0604020202020204" pitchFamily="34" charset="0"/>
                <a:cs typeface="Arial" panose="020B0604020202020204" pitchFamily="34" charset="0"/>
              </a:rPr>
              <a:t> -&gt; </a:t>
            </a:r>
            <a:r>
              <a:rPr lang="de-DE" dirty="0" err="1">
                <a:latin typeface="Arial" panose="020B0604020202020204" pitchFamily="34" charset="0"/>
                <a:cs typeface="Arial" panose="020B0604020202020204" pitchFamily="34" charset="0"/>
              </a:rPr>
              <a:t>connection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to</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student‘s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life</a:t>
            </a:r>
            <a:r>
              <a:rPr lang="de-DE" dirty="0">
                <a:latin typeface="Arial" panose="020B0604020202020204" pitchFamily="34" charset="0"/>
                <a:cs typeface="Arial" panose="020B0604020202020204" pitchFamily="34" charset="0"/>
              </a:rPr>
              <a:t> and </a:t>
            </a:r>
            <a:r>
              <a:rPr lang="de-DE" dirty="0" err="1">
                <a:latin typeface="Arial" panose="020B0604020202020204" pitchFamily="34" charset="0"/>
                <a:cs typeface="Arial" panose="020B0604020202020204" pitchFamily="34" charset="0"/>
              </a:rPr>
              <a:t>interests</a:t>
            </a:r>
            <a:r>
              <a:rPr lang="de-DE" dirty="0">
                <a:latin typeface="Arial" panose="020B0604020202020204" pitchFamily="34" charset="0"/>
                <a:cs typeface="Arial" panose="020B0604020202020204" pitchFamily="34" charset="0"/>
              </a:rPr>
              <a:t> (Caruso, Hofmann &amp; Rohde, 2021)</a:t>
            </a: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students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prepare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tasks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for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digital </a:t>
            </a:r>
            <a:r>
              <a:rPr lang="de-DE" dirty="0" err="1">
                <a:latin typeface="Arial" panose="020B0604020202020204" pitchFamily="34" charset="0"/>
                <a:cs typeface="Arial" panose="020B0604020202020204" pitchFamily="34" charset="0"/>
              </a:rPr>
              <a:t>escape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room</a:t>
            </a:r>
            <a:r>
              <a:rPr lang="de-DE" dirty="0">
                <a:latin typeface="Arial" panose="020B0604020202020204" pitchFamily="34" charset="0"/>
                <a:cs typeface="Arial" panose="020B0604020202020204" pitchFamily="34" charset="0"/>
              </a:rPr>
              <a:t> (Caruso, Hofmann &amp; Rohde, 2021) </a:t>
            </a: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example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of</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how</a:t>
            </a:r>
            <a:r>
              <a:rPr lang="de-DE" dirty="0">
                <a:latin typeface="Arial" panose="020B0604020202020204" pitchFamily="34" charset="0"/>
                <a:cs typeface="Arial" panose="020B0604020202020204" pitchFamily="34" charset="0"/>
              </a:rPr>
              <a:t> a digital </a:t>
            </a:r>
            <a:r>
              <a:rPr lang="de-DE" dirty="0" err="1">
                <a:latin typeface="Arial" panose="020B0604020202020204" pitchFamily="34" charset="0"/>
                <a:cs typeface="Arial" panose="020B0604020202020204" pitchFamily="34" charset="0"/>
              </a:rPr>
              <a:t>escape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room</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with</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created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tasks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of</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students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could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look</a:t>
            </a:r>
            <a:r>
              <a:rPr lang="de-DE" dirty="0">
                <a:latin typeface="Arial" panose="020B0604020202020204" pitchFamily="34" charset="0"/>
                <a:cs typeface="Arial" panose="020B0604020202020204" pitchFamily="34" charset="0"/>
              </a:rPr>
              <a:t> like</a:t>
            </a:r>
          </a:p>
        </p:txBody>
      </p:sp>
      <p:pic>
        <p:nvPicPr>
          <p:cNvPr id="10" name="overview of the digital escape room">
            <a:hlinkClick r:id="" action="ppaction://media"/>
            <a:extLst>
              <a:ext uri="{FF2B5EF4-FFF2-40B4-BE49-F238E27FC236}">
                <a16:creationId xmlns:a16="http://schemas.microsoft.com/office/drawing/2014/main" id="{83B7D0BF-C102-CB5C-C9EB-C6B2E49E524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25200" y="222231"/>
            <a:ext cx="609600" cy="609600"/>
          </a:xfrm>
          <a:prstGeom prst="rect">
            <a:avLst/>
          </a:prstGeom>
        </p:spPr>
      </p:pic>
      <p:pic>
        <p:nvPicPr>
          <p:cNvPr id="11" name="Grafik 10">
            <a:extLst>
              <a:ext uri="{FF2B5EF4-FFF2-40B4-BE49-F238E27FC236}">
                <a16:creationId xmlns:a16="http://schemas.microsoft.com/office/drawing/2014/main" id="{67A7344E-B90A-4FAB-6E4C-987163CE6096}"/>
              </a:ext>
            </a:extLst>
          </p:cNvPr>
          <p:cNvPicPr>
            <a:picLocks noChangeAspect="1"/>
          </p:cNvPicPr>
          <p:nvPr/>
        </p:nvPicPr>
        <p:blipFill>
          <a:blip r:embed="rId10"/>
          <a:stretch>
            <a:fillRect/>
          </a:stretch>
        </p:blipFill>
        <p:spPr>
          <a:xfrm>
            <a:off x="10718012" y="6093766"/>
            <a:ext cx="1322947" cy="658425"/>
          </a:xfrm>
          <a:prstGeom prst="rect">
            <a:avLst/>
          </a:prstGeom>
        </p:spPr>
      </p:pic>
    </p:spTree>
    <p:extLst>
      <p:ext uri="{BB962C8B-B14F-4D97-AF65-F5344CB8AC3E}">
        <p14:creationId xmlns:p14="http://schemas.microsoft.com/office/powerpoint/2010/main" val="3083550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44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74A71E-166B-143A-8C98-EDD92324AF79}"/>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Example of the Digital Escape Room “Winnie the Witch”</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618D5FB5-E913-01AD-D163-4B3B063B8E90}"/>
              </a:ext>
            </a:extLst>
          </p:cNvPr>
          <p:cNvSpPr>
            <a:spLocks noGrp="1"/>
          </p:cNvSpPr>
          <p:nvPr>
            <p:ph idx="1"/>
          </p:nvPr>
        </p:nvSpPr>
        <p:spPr>
          <a:xfrm>
            <a:off x="3884016" y="560375"/>
            <a:ext cx="7315200" cy="1126924"/>
          </a:xfrm>
        </p:spPr>
        <p:txBody>
          <a:bodyPr>
            <a:normAutofit/>
          </a:bodyPr>
          <a:lstStyle/>
          <a:p>
            <a:pPr marL="0" indent="0">
              <a:buNone/>
            </a:pPr>
            <a:r>
              <a:rPr lang="de-DE" b="1" dirty="0">
                <a:latin typeface="Arial" panose="020B0604020202020204" pitchFamily="34" charset="0"/>
                <a:cs typeface="Arial" panose="020B0604020202020204" pitchFamily="34" charset="0"/>
              </a:rPr>
              <a:t>4.3 </a:t>
            </a:r>
            <a:r>
              <a:rPr lang="en-US" b="1" dirty="0">
                <a:latin typeface="Arial" panose="020B0604020202020204" pitchFamily="34" charset="0"/>
                <a:cs typeface="Arial" panose="020B0604020202020204" pitchFamily="34" charset="0"/>
              </a:rPr>
              <a:t>Session Plan for the creation of the Digital Escape Room with the main focus on reading and listening</a:t>
            </a:r>
            <a:endParaRPr lang="de-DE" b="1" dirty="0">
              <a:latin typeface="Arial" panose="020B0604020202020204" pitchFamily="34" charset="0"/>
              <a:cs typeface="Arial" panose="020B0604020202020204" pitchFamily="34" charset="0"/>
            </a:endParaRPr>
          </a:p>
        </p:txBody>
      </p:sp>
      <p:graphicFrame>
        <p:nvGraphicFramePr>
          <p:cNvPr id="13" name="Tabelle 12">
            <a:extLst>
              <a:ext uri="{FF2B5EF4-FFF2-40B4-BE49-F238E27FC236}">
                <a16:creationId xmlns:a16="http://schemas.microsoft.com/office/drawing/2014/main" id="{14493FC1-68E7-121E-9B0B-965D4FC29E3C}"/>
              </a:ext>
            </a:extLst>
          </p:cNvPr>
          <p:cNvGraphicFramePr>
            <a:graphicFrameLocks noGrp="1"/>
          </p:cNvGraphicFramePr>
          <p:nvPr>
            <p:extLst>
              <p:ext uri="{D42A27DB-BD31-4B8C-83A1-F6EECF244321}">
                <p14:modId xmlns:p14="http://schemas.microsoft.com/office/powerpoint/2010/main" val="3150877167"/>
              </p:ext>
            </p:extLst>
          </p:nvPr>
        </p:nvGraphicFramePr>
        <p:xfrm>
          <a:off x="4665681" y="1864280"/>
          <a:ext cx="5457186" cy="3464560"/>
        </p:xfrm>
        <a:graphic>
          <a:graphicData uri="http://schemas.openxmlformats.org/drawingml/2006/table">
            <a:tbl>
              <a:tblPr firstRow="1" bandRow="1">
                <a:tableStyleId>{5C22544A-7EE6-4342-B048-85BDC9FD1C3A}</a:tableStyleId>
              </a:tblPr>
              <a:tblGrid>
                <a:gridCol w="1840448">
                  <a:extLst>
                    <a:ext uri="{9D8B030D-6E8A-4147-A177-3AD203B41FA5}">
                      <a16:colId xmlns:a16="http://schemas.microsoft.com/office/drawing/2014/main" val="1601150639"/>
                    </a:ext>
                  </a:extLst>
                </a:gridCol>
                <a:gridCol w="3616738">
                  <a:extLst>
                    <a:ext uri="{9D8B030D-6E8A-4147-A177-3AD203B41FA5}">
                      <a16:colId xmlns:a16="http://schemas.microsoft.com/office/drawing/2014/main" val="1098959059"/>
                    </a:ext>
                  </a:extLst>
                </a:gridCol>
              </a:tblGrid>
              <a:tr h="370840">
                <a:tc>
                  <a:txBody>
                    <a:bodyPr/>
                    <a:lstStyle/>
                    <a:p>
                      <a:r>
                        <a:rPr lang="de-DE" dirty="0">
                          <a:latin typeface="Arial" panose="020B0604020202020204" pitchFamily="34" charset="0"/>
                          <a:cs typeface="Arial" panose="020B0604020202020204" pitchFamily="34" charset="0"/>
                        </a:rPr>
                        <a:t>Sessions</a:t>
                      </a:r>
                    </a:p>
                  </a:txBody>
                  <a:tcPr/>
                </a:tc>
                <a:tc>
                  <a:txBody>
                    <a:bodyPr/>
                    <a:lstStyle/>
                    <a:p>
                      <a:r>
                        <a:rPr lang="de-DE" dirty="0">
                          <a:latin typeface="Arial" panose="020B0604020202020204" pitchFamily="34" charset="0"/>
                          <a:cs typeface="Arial" panose="020B0604020202020204" pitchFamily="34" charset="0"/>
                        </a:rPr>
                        <a:t>Content </a:t>
                      </a:r>
                      <a:r>
                        <a:rPr lang="de-DE" dirty="0" err="1">
                          <a:latin typeface="Arial" panose="020B0604020202020204" pitchFamily="34" charset="0"/>
                          <a:cs typeface="Arial" panose="020B0604020202020204" pitchFamily="34" charset="0"/>
                        </a:rPr>
                        <a:t>of</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Session</a:t>
                      </a:r>
                    </a:p>
                  </a:txBody>
                  <a:tcPr/>
                </a:tc>
                <a:extLst>
                  <a:ext uri="{0D108BD9-81ED-4DB2-BD59-A6C34878D82A}">
                    <a16:rowId xmlns:a16="http://schemas.microsoft.com/office/drawing/2014/main" val="3333838836"/>
                  </a:ext>
                </a:extLst>
              </a:tr>
              <a:tr h="370840">
                <a:tc>
                  <a:txBody>
                    <a:bodyPr/>
                    <a:lstStyle/>
                    <a:p>
                      <a:r>
                        <a:rPr lang="de-DE" sz="1600" dirty="0">
                          <a:latin typeface="Arial" panose="020B0604020202020204" pitchFamily="34" charset="0"/>
                          <a:cs typeface="Arial" panose="020B0604020202020204" pitchFamily="34" charset="0"/>
                        </a:rPr>
                        <a:t>Session 1</a:t>
                      </a:r>
                    </a:p>
                  </a:txBody>
                  <a:tcPr/>
                </a:tc>
                <a:tc>
                  <a:txBody>
                    <a:bodyPr/>
                    <a:lstStyle/>
                    <a:p>
                      <a:r>
                        <a:rPr lang="de-DE" sz="1600" dirty="0" err="1">
                          <a:latin typeface="Arial" panose="020B0604020202020204" pitchFamily="34" charset="0"/>
                          <a:cs typeface="Arial" panose="020B0604020202020204" pitchFamily="34" charset="0"/>
                        </a:rPr>
                        <a:t>pre</a:t>
                      </a:r>
                      <a:r>
                        <a:rPr lang="de-DE" sz="1600" dirty="0">
                          <a:latin typeface="Arial" panose="020B0604020202020204" pitchFamily="34" charset="0"/>
                          <a:cs typeface="Arial" panose="020B0604020202020204" pitchFamily="34" charset="0"/>
                        </a:rPr>
                        <a:t>-task </a:t>
                      </a:r>
                      <a:r>
                        <a:rPr lang="de-DE" sz="1600" dirty="0" err="1">
                          <a:latin typeface="Arial" panose="020B0604020202020204" pitchFamily="34" charset="0"/>
                          <a:cs typeface="Arial" panose="020B0604020202020204" pitchFamily="34" charset="0"/>
                        </a:rPr>
                        <a:t>before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reading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story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storytelling</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17484372"/>
                  </a:ext>
                </a:extLst>
              </a:tr>
              <a:tr h="370840">
                <a:tc>
                  <a:txBody>
                    <a:bodyPr/>
                    <a:lstStyle/>
                    <a:p>
                      <a:r>
                        <a:rPr lang="de-DE" sz="1600" dirty="0">
                          <a:latin typeface="Arial" panose="020B0604020202020204" pitchFamily="34" charset="0"/>
                          <a:cs typeface="Arial" panose="020B0604020202020204" pitchFamily="34" charset="0"/>
                        </a:rPr>
                        <a:t>Session 2</a:t>
                      </a:r>
                    </a:p>
                  </a:txBody>
                  <a:tcPr/>
                </a:tc>
                <a:tc>
                  <a:txBody>
                    <a:bodyPr/>
                    <a:lstStyle/>
                    <a:p>
                      <a:r>
                        <a:rPr lang="de-DE" sz="1600" dirty="0" err="1">
                          <a:latin typeface="Arial" panose="020B0604020202020204" pitchFamily="34" charset="0"/>
                          <a:cs typeface="Arial" panose="020B0604020202020204" pitchFamily="34" charset="0"/>
                        </a:rPr>
                        <a:t>repetition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story</a:t>
                      </a:r>
                      <a:r>
                        <a:rPr lang="de-DE" sz="1600" dirty="0">
                          <a:latin typeface="Arial" panose="020B0604020202020204" pitchFamily="34" charset="0"/>
                          <a:cs typeface="Arial" panose="020B0604020202020204" pitchFamily="34" charset="0"/>
                        </a:rPr>
                        <a:t>; post-task</a:t>
                      </a:r>
                    </a:p>
                  </a:txBody>
                  <a:tcPr/>
                </a:tc>
                <a:extLst>
                  <a:ext uri="{0D108BD9-81ED-4DB2-BD59-A6C34878D82A}">
                    <a16:rowId xmlns:a16="http://schemas.microsoft.com/office/drawing/2014/main" val="3318312339"/>
                  </a:ext>
                </a:extLst>
              </a:tr>
              <a:tr h="370840">
                <a:tc>
                  <a:txBody>
                    <a:bodyPr/>
                    <a:lstStyle/>
                    <a:p>
                      <a:r>
                        <a:rPr lang="de-DE" sz="1600" dirty="0">
                          <a:latin typeface="Arial" panose="020B0604020202020204" pitchFamily="34" charset="0"/>
                          <a:cs typeface="Arial" panose="020B0604020202020204" pitchFamily="34" charset="0"/>
                        </a:rPr>
                        <a:t>Session 3</a:t>
                      </a:r>
                    </a:p>
                  </a:txBody>
                  <a:tcPr/>
                </a:tc>
                <a:tc>
                  <a:txBody>
                    <a:bodyPr/>
                    <a:lstStyle/>
                    <a:p>
                      <a:r>
                        <a:rPr lang="de-DE" sz="1600" dirty="0">
                          <a:latin typeface="Arial" panose="020B0604020202020204" pitchFamily="34" charset="0"/>
                          <a:cs typeface="Arial" panose="020B0604020202020204" pitchFamily="34" charset="0"/>
                        </a:rPr>
                        <a:t>digital </a:t>
                      </a:r>
                      <a:r>
                        <a:rPr lang="de-DE" sz="1600" dirty="0" err="1">
                          <a:latin typeface="Arial" panose="020B0604020202020204" pitchFamily="34" charset="0"/>
                          <a:cs typeface="Arial" panose="020B0604020202020204" pitchFamily="34" charset="0"/>
                        </a:rPr>
                        <a:t>escape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room</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pre</a:t>
                      </a:r>
                      <a:r>
                        <a:rPr lang="de-DE" sz="1600" dirty="0">
                          <a:latin typeface="Arial" panose="020B0604020202020204" pitchFamily="34" charset="0"/>
                          <a:cs typeface="Arial" panose="020B0604020202020204" pitchFamily="34" charset="0"/>
                        </a:rPr>
                        <a:t>-task: </a:t>
                      </a:r>
                      <a:r>
                        <a:rPr lang="de-DE" sz="1600" dirty="0" err="1">
                          <a:latin typeface="Arial" panose="020B0604020202020204" pitchFamily="34" charset="0"/>
                          <a:cs typeface="Arial" panose="020B0604020202020204" pitchFamily="34" charset="0"/>
                        </a:rPr>
                        <a:t>planning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tasks</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for</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escape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room</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77261625"/>
                  </a:ext>
                </a:extLst>
              </a:tr>
              <a:tr h="370840">
                <a:tc>
                  <a:txBody>
                    <a:bodyPr/>
                    <a:lstStyle/>
                    <a:p>
                      <a:r>
                        <a:rPr lang="de-DE" sz="1600" dirty="0">
                          <a:latin typeface="Arial" panose="020B0604020202020204" pitchFamily="34" charset="0"/>
                          <a:cs typeface="Arial" panose="020B0604020202020204" pitchFamily="34" charset="0"/>
                        </a:rPr>
                        <a:t>Session 4</a:t>
                      </a:r>
                    </a:p>
                  </a:txBody>
                  <a:tcPr/>
                </a:tc>
                <a:tc>
                  <a:txBody>
                    <a:bodyPr/>
                    <a:lstStyle/>
                    <a:p>
                      <a:r>
                        <a:rPr lang="de-DE" sz="1600" dirty="0">
                          <a:latin typeface="Arial" panose="020B0604020202020204" pitchFamily="34" charset="0"/>
                          <a:cs typeface="Arial" panose="020B0604020202020204" pitchFamily="34" charset="0"/>
                        </a:rPr>
                        <a:t>task-</a:t>
                      </a:r>
                      <a:r>
                        <a:rPr lang="de-DE" sz="1600" dirty="0" err="1">
                          <a:latin typeface="Arial" panose="020B0604020202020204" pitchFamily="34" charset="0"/>
                          <a:cs typeface="Arial" panose="020B0604020202020204" pitchFamily="34" charset="0"/>
                        </a:rPr>
                        <a:t>preparation</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17060452"/>
                  </a:ext>
                </a:extLst>
              </a:tr>
              <a:tr h="370840">
                <a:tc>
                  <a:txBody>
                    <a:bodyPr/>
                    <a:lstStyle/>
                    <a:p>
                      <a:r>
                        <a:rPr lang="de-DE" sz="1600" dirty="0">
                          <a:latin typeface="Arial" panose="020B0604020202020204" pitchFamily="34" charset="0"/>
                          <a:cs typeface="Arial" panose="020B0604020202020204" pitchFamily="34" charset="0"/>
                        </a:rPr>
                        <a:t>Session 5 &amp; 6</a:t>
                      </a:r>
                    </a:p>
                  </a:txBody>
                  <a:tcPr/>
                </a:tc>
                <a:tc>
                  <a:txBody>
                    <a:bodyPr/>
                    <a:lstStyle/>
                    <a:p>
                      <a:r>
                        <a:rPr lang="de-DE" sz="1600" dirty="0">
                          <a:latin typeface="Arial" panose="020B0604020202020204" pitchFamily="34" charset="0"/>
                          <a:cs typeface="Arial" panose="020B0604020202020204" pitchFamily="34" charset="0"/>
                        </a:rPr>
                        <a:t>task-</a:t>
                      </a:r>
                      <a:r>
                        <a:rPr lang="de-DE" sz="1600" dirty="0" err="1">
                          <a:latin typeface="Arial" panose="020B0604020202020204" pitchFamily="34" charset="0"/>
                          <a:cs typeface="Arial" panose="020B0604020202020204" pitchFamily="34" charset="0"/>
                        </a:rPr>
                        <a:t>preparation</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29732356"/>
                  </a:ext>
                </a:extLst>
              </a:tr>
              <a:tr h="130193">
                <a:tc>
                  <a:txBody>
                    <a:bodyPr/>
                    <a:lstStyle/>
                    <a:p>
                      <a:r>
                        <a:rPr lang="de-DE" sz="1600" dirty="0">
                          <a:latin typeface="Arial" panose="020B0604020202020204" pitchFamily="34" charset="0"/>
                          <a:cs typeface="Arial" panose="020B0604020202020204" pitchFamily="34" charset="0"/>
                        </a:rPr>
                        <a:t>Session 7</a:t>
                      </a:r>
                    </a:p>
                  </a:txBody>
                  <a:tcPr/>
                </a:tc>
                <a:tc>
                  <a:txBody>
                    <a:bodyPr/>
                    <a:lstStyle/>
                    <a:p>
                      <a:r>
                        <a:rPr lang="de-DE" sz="1600" dirty="0" err="1">
                          <a:latin typeface="Arial" panose="020B0604020202020204" pitchFamily="34" charset="0"/>
                          <a:cs typeface="Arial" panose="020B0604020202020204" pitchFamily="34" charset="0"/>
                        </a:rPr>
                        <a:t>playing</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the</a:t>
                      </a:r>
                      <a:r>
                        <a:rPr lang="de-DE" sz="1600" dirty="0">
                          <a:latin typeface="Arial" panose="020B0604020202020204" pitchFamily="34" charset="0"/>
                          <a:cs typeface="Arial" panose="020B0604020202020204" pitchFamily="34" charset="0"/>
                        </a:rPr>
                        <a:t> digital </a:t>
                      </a:r>
                      <a:r>
                        <a:rPr lang="de-DE" sz="1600" dirty="0" err="1">
                          <a:latin typeface="Arial" panose="020B0604020202020204" pitchFamily="34" charset="0"/>
                          <a:cs typeface="Arial" panose="020B0604020202020204" pitchFamily="34" charset="0"/>
                        </a:rPr>
                        <a:t>escape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room</a:t>
                      </a:r>
                      <a:r>
                        <a:rPr lang="de-DE" sz="1600" dirty="0">
                          <a:latin typeface="Arial" panose="020B0604020202020204" pitchFamily="34" charset="0"/>
                          <a:cs typeface="Arial" panose="020B0604020202020204" pitchFamily="34" charset="0"/>
                        </a:rPr>
                        <a:t>; post-task: </a:t>
                      </a:r>
                      <a:r>
                        <a:rPr lang="de-DE" sz="1600" dirty="0" err="1">
                          <a:latin typeface="Arial" panose="020B0604020202020204" pitchFamily="34" charset="0"/>
                          <a:cs typeface="Arial" panose="020B0604020202020204" pitchFamily="34" charset="0"/>
                        </a:rPr>
                        <a:t>reflection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task</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04586834"/>
                  </a:ext>
                </a:extLst>
              </a:tr>
            </a:tbl>
          </a:graphicData>
        </a:graphic>
      </p:graphicFrame>
      <p:sp>
        <p:nvSpPr>
          <p:cNvPr id="4" name="Textfeld 3">
            <a:extLst>
              <a:ext uri="{FF2B5EF4-FFF2-40B4-BE49-F238E27FC236}">
                <a16:creationId xmlns:a16="http://schemas.microsoft.com/office/drawing/2014/main" id="{E1951896-7452-5A83-433C-F07D53D06A9B}"/>
              </a:ext>
            </a:extLst>
          </p:cNvPr>
          <p:cNvSpPr txBox="1"/>
          <p:nvPr/>
        </p:nvSpPr>
        <p:spPr>
          <a:xfrm>
            <a:off x="105435" y="5902001"/>
            <a:ext cx="11870255" cy="954107"/>
          </a:xfrm>
          <a:prstGeom prst="rect">
            <a:avLst/>
          </a:prstGeom>
          <a:noFill/>
        </p:spPr>
        <p:txBody>
          <a:bodyPr wrap="square" rtlCol="0">
            <a:spAutoFit/>
          </a:bodyPr>
          <a:lstStyle/>
          <a:p>
            <a:r>
              <a:rPr lang="de-DE" sz="700" b="1" dirty="0">
                <a:latin typeface="Arial" panose="020B0604020202020204" pitchFamily="34" charset="0"/>
                <a:cs typeface="Arial" panose="020B0604020202020204" pitchFamily="34" charset="0"/>
              </a:rPr>
              <a:t>Bradford, C.C; Brown, V.; El </a:t>
            </a:r>
            <a:r>
              <a:rPr lang="de-DE" sz="700" b="1" dirty="0" err="1">
                <a:latin typeface="Arial" panose="020B0604020202020204" pitchFamily="34" charset="0"/>
                <a:cs typeface="Arial" panose="020B0604020202020204" pitchFamily="34" charset="0"/>
              </a:rPr>
              <a:t>Houari</a:t>
            </a:r>
            <a:r>
              <a:rPr lang="de-DE" sz="700" b="1" dirty="0">
                <a:latin typeface="Arial" panose="020B0604020202020204" pitchFamily="34" charset="0"/>
                <a:cs typeface="Arial" panose="020B0604020202020204" pitchFamily="34" charset="0"/>
              </a:rPr>
              <a:t>, M.; </a:t>
            </a:r>
            <a:r>
              <a:rPr lang="de-DE" sz="700" b="1" dirty="0" err="1">
                <a:latin typeface="Arial" panose="020B0604020202020204" pitchFamily="34" charset="0"/>
                <a:cs typeface="Arial" panose="020B0604020202020204" pitchFamily="34" charset="0"/>
              </a:rPr>
              <a:t>Trakis</a:t>
            </a:r>
            <a:r>
              <a:rPr lang="de-DE" sz="700" b="1" dirty="0">
                <a:latin typeface="Arial" panose="020B0604020202020204" pitchFamily="34" charset="0"/>
                <a:cs typeface="Arial" panose="020B0604020202020204" pitchFamily="34" charset="0"/>
              </a:rPr>
              <a:t>, J.M.; Weber, J.A.; </a:t>
            </a:r>
            <a:r>
              <a:rPr lang="de-DE" sz="700" b="1" dirty="0" err="1">
                <a:latin typeface="Arial" panose="020B0604020202020204" pitchFamily="34" charset="0"/>
                <a:cs typeface="Arial" panose="020B0604020202020204" pitchFamily="34" charset="0"/>
              </a:rPr>
              <a:t>Buendgens</a:t>
            </a:r>
            <a:r>
              <a:rPr lang="de-DE" sz="700" b="1" dirty="0">
                <a:latin typeface="Arial" panose="020B0604020202020204" pitchFamily="34" charset="0"/>
                <a:cs typeface="Arial" panose="020B0604020202020204" pitchFamily="34" charset="0"/>
              </a:rPr>
              <a:t>-Kosten, J</a:t>
            </a:r>
            <a:r>
              <a:rPr lang="de-DE" sz="700" dirty="0">
                <a:latin typeface="Arial" panose="020B0604020202020204" pitchFamily="34" charset="0"/>
                <a:cs typeface="Arial" panose="020B0604020202020204" pitchFamily="34" charset="0"/>
              </a:rPr>
              <a:t>. (2021): English Escape! </a:t>
            </a:r>
            <a:r>
              <a:rPr lang="de-DE" sz="700" dirty="0" err="1">
                <a:latin typeface="Arial" panose="020B0604020202020204" pitchFamily="34" charset="0"/>
                <a:cs typeface="Arial" panose="020B0604020202020204" pitchFamily="34" charset="0"/>
              </a:rPr>
              <a:t>Using</a:t>
            </a:r>
            <a:r>
              <a:rPr lang="de-DE" sz="700" dirty="0">
                <a:latin typeface="Arial" panose="020B0604020202020204" pitchFamily="34" charset="0"/>
                <a:cs typeface="Arial" panose="020B0604020202020204" pitchFamily="34" charset="0"/>
              </a:rPr>
              <a:t> </a:t>
            </a:r>
            <a:r>
              <a:rPr lang="de-DE" sz="700" dirty="0" err="1">
                <a:latin typeface="Arial" panose="020B0604020202020204" pitchFamily="34" charset="0"/>
                <a:cs typeface="Arial" panose="020B0604020202020204" pitchFamily="34" charset="0"/>
              </a:rPr>
              <a:t>breakout</a:t>
            </a:r>
            <a:r>
              <a:rPr lang="de-DE" sz="700" dirty="0">
                <a:latin typeface="Arial" panose="020B0604020202020204" pitchFamily="34" charset="0"/>
                <a:cs typeface="Arial" panose="020B0604020202020204" pitchFamily="34" charset="0"/>
              </a:rPr>
              <a:t> </a:t>
            </a:r>
            <a:r>
              <a:rPr lang="de-DE" sz="700" dirty="0" err="1">
                <a:latin typeface="Arial" panose="020B0604020202020204" pitchFamily="34" charset="0"/>
                <a:cs typeface="Arial" panose="020B0604020202020204" pitchFamily="34" charset="0"/>
              </a:rPr>
              <a:t>games</a:t>
            </a:r>
            <a:r>
              <a:rPr lang="de-DE" sz="700" dirty="0">
                <a:latin typeface="Arial" panose="020B0604020202020204" pitchFamily="34" charset="0"/>
                <a:cs typeface="Arial" panose="020B0604020202020204" pitchFamily="34" charset="0"/>
              </a:rPr>
              <a:t> in </a:t>
            </a:r>
            <a:r>
              <a:rPr lang="de-DE" sz="700" dirty="0" err="1">
                <a:latin typeface="Arial" panose="020B0604020202020204" pitchFamily="34" charset="0"/>
                <a:cs typeface="Arial" panose="020B0604020202020204" pitchFamily="34" charset="0"/>
              </a:rPr>
              <a:t>the</a:t>
            </a:r>
            <a:r>
              <a:rPr lang="de-DE" sz="700" dirty="0">
                <a:latin typeface="Arial" panose="020B0604020202020204" pitchFamily="34" charset="0"/>
                <a:cs typeface="Arial" panose="020B0604020202020204" pitchFamily="34" charset="0"/>
              </a:rPr>
              <a:t> intermediate </a:t>
            </a:r>
            <a:r>
              <a:rPr lang="de-DE" sz="700" dirty="0" err="1">
                <a:latin typeface="Arial" panose="020B0604020202020204" pitchFamily="34" charset="0"/>
                <a:cs typeface="Arial" panose="020B0604020202020204" pitchFamily="34" charset="0"/>
              </a:rPr>
              <a:t>to</a:t>
            </a:r>
            <a:r>
              <a:rPr lang="de-DE" sz="700" dirty="0">
                <a:latin typeface="Arial" panose="020B0604020202020204" pitchFamily="34" charset="0"/>
                <a:cs typeface="Arial" panose="020B0604020202020204" pitchFamily="34" charset="0"/>
              </a:rPr>
              <a:t> </a:t>
            </a:r>
            <a:r>
              <a:rPr lang="de-DE" sz="700" dirty="0" err="1">
                <a:latin typeface="Arial" panose="020B0604020202020204" pitchFamily="34" charset="0"/>
                <a:cs typeface="Arial" panose="020B0604020202020204" pitchFamily="34" charset="0"/>
              </a:rPr>
              <a:t>advanced</a:t>
            </a:r>
            <a:r>
              <a:rPr lang="de-DE" sz="700" dirty="0">
                <a:latin typeface="Arial" panose="020B0604020202020204" pitchFamily="34" charset="0"/>
                <a:cs typeface="Arial" panose="020B0604020202020204" pitchFamily="34" charset="0"/>
              </a:rPr>
              <a:t> EFL </a:t>
            </a:r>
            <a:r>
              <a:rPr lang="de-DE" sz="700" dirty="0" err="1">
                <a:latin typeface="Arial" panose="020B0604020202020204" pitchFamily="34" charset="0"/>
                <a:cs typeface="Arial" panose="020B0604020202020204" pitchFamily="34" charset="0"/>
              </a:rPr>
              <a:t>classroom</a:t>
            </a:r>
            <a:r>
              <a:rPr lang="de-DE" sz="700" dirty="0">
                <a:latin typeface="Arial" panose="020B0604020202020204" pitchFamily="34" charset="0"/>
                <a:cs typeface="Arial" panose="020B0604020202020204" pitchFamily="34" charset="0"/>
              </a:rPr>
              <a:t>. </a:t>
            </a:r>
            <a:r>
              <a:rPr lang="de-DE" sz="700" dirty="0" err="1">
                <a:latin typeface="Arial" panose="020B0604020202020204" pitchFamily="34" charset="0"/>
                <a:cs typeface="Arial" panose="020B0604020202020204" pitchFamily="34" charset="0"/>
              </a:rPr>
              <a:t>Ludic</a:t>
            </a:r>
            <a:r>
              <a:rPr lang="de-DE" sz="700" dirty="0">
                <a:latin typeface="Arial" panose="020B0604020202020204" pitchFamily="34" charset="0"/>
                <a:cs typeface="Arial" panose="020B0604020202020204" pitchFamily="34" charset="0"/>
              </a:rPr>
              <a:t> Language </a:t>
            </a:r>
            <a:r>
              <a:rPr lang="de-DE" sz="700" dirty="0" err="1">
                <a:latin typeface="Arial" panose="020B0604020202020204" pitchFamily="34" charset="0"/>
                <a:cs typeface="Arial" panose="020B0604020202020204" pitchFamily="34" charset="0"/>
              </a:rPr>
              <a:t>Pedagogy</a:t>
            </a:r>
            <a:r>
              <a:rPr lang="de-DE" sz="700" dirty="0">
                <a:latin typeface="Arial" panose="020B0604020202020204" pitchFamily="34" charset="0"/>
                <a:cs typeface="Arial" panose="020B0604020202020204" pitchFamily="34" charset="0"/>
              </a:rPr>
              <a:t>, 3, p. 1-20.</a:t>
            </a:r>
          </a:p>
          <a:p>
            <a:r>
              <a:rPr lang="de-DE" sz="700" b="1" dirty="0">
                <a:latin typeface="Arial" panose="020B0604020202020204" pitchFamily="34" charset="0"/>
                <a:cs typeface="Arial" panose="020B0604020202020204" pitchFamily="34" charset="0"/>
              </a:rPr>
              <a:t>Böttger, Heiner</a:t>
            </a:r>
            <a:r>
              <a:rPr lang="de-DE" sz="700" dirty="0">
                <a:latin typeface="Arial" panose="020B0604020202020204" pitchFamily="34" charset="0"/>
                <a:cs typeface="Arial" panose="020B0604020202020204" pitchFamily="34" charset="0"/>
              </a:rPr>
              <a:t> (2020): Englisch lernen in der Grundschule. Eine kindgerechte Fachdidaktik. 3., vollständig überarbeitete Auflage. Bad Heilbrunn: Julius Klinkhardt, p. 63-64, 121-122. </a:t>
            </a:r>
          </a:p>
          <a:p>
            <a:r>
              <a:rPr lang="de-DE" sz="700" b="1" dirty="0">
                <a:latin typeface="Arial" panose="020B0604020202020204" pitchFamily="34" charset="0"/>
                <a:cs typeface="Arial" panose="020B0604020202020204" pitchFamily="34" charset="0"/>
              </a:rPr>
              <a:t>Bündgens-Kosten, Judith </a:t>
            </a:r>
            <a:r>
              <a:rPr lang="de-DE" sz="700" dirty="0">
                <a:latin typeface="Arial" panose="020B0604020202020204" pitchFamily="34" charset="0"/>
                <a:cs typeface="Arial" panose="020B0604020202020204" pitchFamily="34" charset="0"/>
              </a:rPr>
              <a:t>(2021): </a:t>
            </a:r>
            <a:r>
              <a:rPr lang="de-DE" sz="700" dirty="0" err="1">
                <a:latin typeface="Arial" panose="020B0604020202020204" pitchFamily="34" charset="0"/>
                <a:cs typeface="Arial" panose="020B0604020202020204" pitchFamily="34" charset="0"/>
              </a:rPr>
              <a:t>Breakout</a:t>
            </a:r>
            <a:r>
              <a:rPr lang="de-DE" sz="700" dirty="0">
                <a:latin typeface="Arial" panose="020B0604020202020204" pitchFamily="34" charset="0"/>
                <a:cs typeface="Arial" panose="020B0604020202020204" pitchFamily="34" charset="0"/>
              </a:rPr>
              <a:t> Games im Englischunterricht. In: Bündgens-Kosten, Judith/Schildhauer, Peter (Hrsg.): Englischunterricht in einer digitalisierten Gesellschaft. Weinheim/Basel: Beltz, p. 166-172.</a:t>
            </a:r>
          </a:p>
          <a:p>
            <a:r>
              <a:rPr lang="en-US" sz="700" b="1" dirty="0">
                <a:latin typeface="Arial" panose="020B0604020202020204" pitchFamily="34" charset="0"/>
                <a:cs typeface="Arial" panose="020B0604020202020204" pitchFamily="34" charset="0"/>
              </a:rPr>
              <a:t>Cameron, Lynne </a:t>
            </a:r>
            <a:r>
              <a:rPr lang="en-US" sz="700" dirty="0">
                <a:latin typeface="Arial" panose="020B0604020202020204" pitchFamily="34" charset="0"/>
                <a:cs typeface="Arial" panose="020B0604020202020204" pitchFamily="34" charset="0"/>
              </a:rPr>
              <a:t>(2001): Teaching Languages to Young Learners. Cambridge: Cambridge University Press, p. 159-166. </a:t>
            </a:r>
          </a:p>
          <a:p>
            <a:r>
              <a:rPr lang="de-DE" sz="700" b="1" dirty="0" err="1">
                <a:latin typeface="Arial" panose="020B0604020202020204" pitchFamily="34" charset="0"/>
                <a:cs typeface="Arial" panose="020B0604020202020204" pitchFamily="34" charset="0"/>
              </a:rPr>
              <a:t>Kurrat</a:t>
            </a:r>
            <a:r>
              <a:rPr lang="de-DE" sz="700" b="1" dirty="0">
                <a:latin typeface="Arial" panose="020B0604020202020204" pitchFamily="34" charset="0"/>
                <a:cs typeface="Arial" panose="020B0604020202020204" pitchFamily="34" charset="0"/>
              </a:rPr>
              <a:t>, Annika </a:t>
            </a:r>
            <a:r>
              <a:rPr lang="de-DE" sz="700" dirty="0">
                <a:latin typeface="Arial" panose="020B0604020202020204" pitchFamily="34" charset="0"/>
                <a:cs typeface="Arial" panose="020B0604020202020204" pitchFamily="34" charset="0"/>
              </a:rPr>
              <a:t>(2012): Hör-/Sehverstehen. In: Böttger, Heiner (Hrsg.): Englisch. Didaktik für die Grundschule. Berlin: Cornelsen, p. 91, 95-96.</a:t>
            </a:r>
          </a:p>
          <a:p>
            <a:r>
              <a:rPr lang="de-DE" sz="700" b="1" dirty="0">
                <a:latin typeface="Arial" panose="020B0604020202020204" pitchFamily="34" charset="0"/>
                <a:cs typeface="Arial" panose="020B0604020202020204" pitchFamily="34" charset="0"/>
              </a:rPr>
              <a:t>Merk, Katharina/Lehmann, Denise Fabienne </a:t>
            </a:r>
            <a:r>
              <a:rPr lang="de-DE" sz="700" dirty="0">
                <a:latin typeface="Arial" panose="020B0604020202020204" pitchFamily="34" charset="0"/>
                <a:cs typeface="Arial" panose="020B0604020202020204" pitchFamily="34" charset="0"/>
              </a:rPr>
              <a:t>(2024): digital </a:t>
            </a:r>
            <a:r>
              <a:rPr lang="de-DE" sz="700" dirty="0" err="1">
                <a:latin typeface="Arial" panose="020B0604020202020204" pitchFamily="34" charset="0"/>
                <a:cs typeface="Arial" panose="020B0604020202020204" pitchFamily="34" charset="0"/>
              </a:rPr>
              <a:t>task</a:t>
            </a:r>
            <a:r>
              <a:rPr lang="de-DE" sz="700" dirty="0">
                <a:latin typeface="Arial" panose="020B0604020202020204" pitchFamily="34" charset="0"/>
                <a:cs typeface="Arial" panose="020B0604020202020204" pitchFamily="34" charset="0"/>
              </a:rPr>
              <a:t> </a:t>
            </a:r>
            <a:r>
              <a:rPr lang="de-DE" sz="700" dirty="0" err="1">
                <a:latin typeface="Arial" panose="020B0604020202020204" pitchFamily="34" charset="0"/>
                <a:cs typeface="Arial" panose="020B0604020202020204" pitchFamily="34" charset="0"/>
              </a:rPr>
              <a:t>with</a:t>
            </a:r>
            <a:r>
              <a:rPr lang="de-DE" sz="700" dirty="0">
                <a:latin typeface="Arial" panose="020B0604020202020204" pitchFamily="34" charset="0"/>
                <a:cs typeface="Arial" panose="020B0604020202020204" pitchFamily="34" charset="0"/>
              </a:rPr>
              <a:t> </a:t>
            </a:r>
            <a:r>
              <a:rPr lang="de-DE" sz="700" dirty="0" err="1">
                <a:latin typeface="Arial" panose="020B0604020202020204" pitchFamily="34" charset="0"/>
                <a:cs typeface="Arial" panose="020B0604020202020204" pitchFamily="34" charset="0"/>
              </a:rPr>
              <a:t>the</a:t>
            </a:r>
            <a:r>
              <a:rPr lang="de-DE" sz="700" dirty="0">
                <a:latin typeface="Arial" panose="020B0604020202020204" pitchFamily="34" charset="0"/>
                <a:cs typeface="Arial" panose="020B0604020202020204" pitchFamily="34" charset="0"/>
              </a:rPr>
              <a:t> </a:t>
            </a:r>
            <a:r>
              <a:rPr lang="de-DE" sz="700" dirty="0" err="1">
                <a:latin typeface="Arial" panose="020B0604020202020204" pitchFamily="34" charset="0"/>
                <a:cs typeface="Arial" panose="020B0604020202020204" pitchFamily="34" charset="0"/>
              </a:rPr>
              <a:t>topic</a:t>
            </a:r>
            <a:r>
              <a:rPr lang="de-DE" sz="700" dirty="0">
                <a:latin typeface="Arial" panose="020B0604020202020204" pitchFamily="34" charset="0"/>
                <a:cs typeface="Arial" panose="020B0604020202020204" pitchFamily="34" charset="0"/>
              </a:rPr>
              <a:t>: digital </a:t>
            </a:r>
            <a:r>
              <a:rPr lang="de-DE" sz="700" dirty="0" err="1">
                <a:latin typeface="Arial" panose="020B0604020202020204" pitchFamily="34" charset="0"/>
                <a:cs typeface="Arial" panose="020B0604020202020204" pitchFamily="34" charset="0"/>
              </a:rPr>
              <a:t>storytelling</a:t>
            </a:r>
            <a:r>
              <a:rPr lang="de-DE" sz="700" dirty="0">
                <a:latin typeface="Arial" panose="020B0604020202020204" pitchFamily="34" charset="0"/>
                <a:cs typeface="Arial" panose="020B0604020202020204" pitchFamily="34" charset="0"/>
              </a:rPr>
              <a:t> and </a:t>
            </a:r>
            <a:r>
              <a:rPr lang="de-DE" sz="700" dirty="0" err="1">
                <a:latin typeface="Arial" panose="020B0604020202020204" pitchFamily="34" charset="0"/>
                <a:cs typeface="Arial" panose="020B0604020202020204" pitchFamily="34" charset="0"/>
              </a:rPr>
              <a:t>escape</a:t>
            </a:r>
            <a:r>
              <a:rPr lang="de-DE" sz="700" dirty="0">
                <a:latin typeface="Arial" panose="020B0604020202020204" pitchFamily="34" charset="0"/>
                <a:cs typeface="Arial" panose="020B0604020202020204" pitchFamily="34" charset="0"/>
              </a:rPr>
              <a:t> </a:t>
            </a:r>
            <a:r>
              <a:rPr lang="de-DE" sz="700" dirty="0" err="1">
                <a:latin typeface="Arial" panose="020B0604020202020204" pitchFamily="34" charset="0"/>
                <a:cs typeface="Arial" panose="020B0604020202020204" pitchFamily="34" charset="0"/>
              </a:rPr>
              <a:t>room</a:t>
            </a:r>
            <a:r>
              <a:rPr lang="de-DE" sz="700" dirty="0">
                <a:latin typeface="Arial" panose="020B0604020202020204" pitchFamily="34" charset="0"/>
                <a:cs typeface="Arial" panose="020B0604020202020204" pitchFamily="34" charset="0"/>
              </a:rPr>
              <a:t>. Link: https://docs.google.com/presentation/d/1xIqUrsdOZ8GIaJdtDQuAnEBtnCRURlN3clcZ5eeg-Zs/edit?usp=sharing. </a:t>
            </a:r>
          </a:p>
          <a:p>
            <a:r>
              <a:rPr lang="de-DE" sz="700" b="1" dirty="0">
                <a:latin typeface="Arial" panose="020B0604020202020204" pitchFamily="34" charset="0"/>
                <a:cs typeface="Arial" panose="020B0604020202020204" pitchFamily="34" charset="0"/>
              </a:rPr>
              <a:t>Sanz-Prieto, Mariano/de Pablo </a:t>
            </a:r>
            <a:r>
              <a:rPr lang="de-DE" sz="700" b="1" dirty="0" err="1">
                <a:latin typeface="Arial" panose="020B0604020202020204" pitchFamily="34" charset="0"/>
                <a:cs typeface="Arial" panose="020B0604020202020204" pitchFamily="34" charset="0"/>
              </a:rPr>
              <a:t>Gonzáles</a:t>
            </a:r>
            <a:r>
              <a:rPr lang="de-DE" sz="700" b="1" dirty="0">
                <a:latin typeface="Arial" panose="020B0604020202020204" pitchFamily="34" charset="0"/>
                <a:cs typeface="Arial" panose="020B0604020202020204" pitchFamily="34" charset="0"/>
              </a:rPr>
              <a:t>, Gema </a:t>
            </a:r>
            <a:r>
              <a:rPr lang="de-DE" sz="700" dirty="0">
                <a:latin typeface="Arial" panose="020B0604020202020204" pitchFamily="34" charset="0"/>
                <a:cs typeface="Arial" panose="020B0604020202020204" pitchFamily="34" charset="0"/>
              </a:rPr>
              <a:t>(2023): </a:t>
            </a:r>
            <a:r>
              <a:rPr lang="de-DE" sz="700" dirty="0" err="1">
                <a:latin typeface="Arial" panose="020B0604020202020204" pitchFamily="34" charset="0"/>
                <a:cs typeface="Arial" panose="020B0604020202020204" pitchFamily="34" charset="0"/>
              </a:rPr>
              <a:t>Gamify</a:t>
            </a:r>
            <a:r>
              <a:rPr lang="de-DE" sz="700" dirty="0">
                <a:latin typeface="Arial" panose="020B0604020202020204" pitchFamily="34" charset="0"/>
                <a:cs typeface="Arial" panose="020B0604020202020204" pitchFamily="34" charset="0"/>
              </a:rPr>
              <a:t> </a:t>
            </a:r>
            <a:r>
              <a:rPr lang="de-DE" sz="700" dirty="0" err="1">
                <a:latin typeface="Arial" panose="020B0604020202020204" pitchFamily="34" charset="0"/>
                <a:cs typeface="Arial" panose="020B0604020202020204" pitchFamily="34" charset="0"/>
              </a:rPr>
              <a:t>Gamifying</a:t>
            </a:r>
            <a:r>
              <a:rPr lang="de-DE" sz="700" dirty="0">
                <a:latin typeface="Arial" panose="020B0604020202020204" pitchFamily="34" charset="0"/>
                <a:cs typeface="Arial" panose="020B0604020202020204" pitchFamily="34" charset="0"/>
              </a:rPr>
              <a:t>: Learning </a:t>
            </a:r>
            <a:r>
              <a:rPr lang="de-DE" sz="700" dirty="0" err="1">
                <a:latin typeface="Arial" panose="020B0604020202020204" pitchFamily="34" charset="0"/>
                <a:cs typeface="Arial" panose="020B0604020202020204" pitchFamily="34" charset="0"/>
              </a:rPr>
              <a:t>with</a:t>
            </a:r>
            <a:r>
              <a:rPr lang="de-DE" sz="700" dirty="0">
                <a:latin typeface="Arial" panose="020B0604020202020204" pitchFamily="34" charset="0"/>
                <a:cs typeface="Arial" panose="020B0604020202020204" pitchFamily="34" charset="0"/>
              </a:rPr>
              <a:t> Breakouts. In: Daniela, Linda (</a:t>
            </a:r>
            <a:r>
              <a:rPr lang="de-DE" sz="700" dirty="0" err="1">
                <a:latin typeface="Arial" panose="020B0604020202020204" pitchFamily="34" charset="0"/>
                <a:cs typeface="Arial" panose="020B0604020202020204" pitchFamily="34" charset="0"/>
              </a:rPr>
              <a:t>Hrsg</a:t>
            </a:r>
            <a:r>
              <a:rPr lang="de-DE" sz="700" dirty="0">
                <a:latin typeface="Arial" panose="020B0604020202020204" pitchFamily="34" charset="0"/>
                <a:cs typeface="Arial" panose="020B0604020202020204" pitchFamily="34" charset="0"/>
              </a:rPr>
              <a:t>): Smart </a:t>
            </a:r>
            <a:r>
              <a:rPr lang="de-DE" sz="700" dirty="0" err="1">
                <a:latin typeface="Arial" panose="020B0604020202020204" pitchFamily="34" charset="0"/>
                <a:cs typeface="Arial" panose="020B0604020202020204" pitchFamily="34" charset="0"/>
              </a:rPr>
              <a:t>Pedagogy</a:t>
            </a:r>
            <a:r>
              <a:rPr lang="de-DE" sz="700" dirty="0">
                <a:latin typeface="Arial" panose="020B0604020202020204" pitchFamily="34" charset="0"/>
                <a:cs typeface="Arial" panose="020B0604020202020204" pitchFamily="34" charset="0"/>
              </a:rPr>
              <a:t> </a:t>
            </a:r>
            <a:r>
              <a:rPr lang="de-DE" sz="700" dirty="0" err="1">
                <a:latin typeface="Arial" panose="020B0604020202020204" pitchFamily="34" charset="0"/>
                <a:cs typeface="Arial" panose="020B0604020202020204" pitchFamily="34" charset="0"/>
              </a:rPr>
              <a:t>of</a:t>
            </a:r>
            <a:r>
              <a:rPr lang="de-DE" sz="700" dirty="0">
                <a:latin typeface="Arial" panose="020B0604020202020204" pitchFamily="34" charset="0"/>
                <a:cs typeface="Arial" panose="020B0604020202020204" pitchFamily="34" charset="0"/>
              </a:rPr>
              <a:t> Game-</a:t>
            </a:r>
            <a:r>
              <a:rPr lang="de-DE" sz="700" dirty="0" err="1">
                <a:latin typeface="Arial" panose="020B0604020202020204" pitchFamily="34" charset="0"/>
                <a:cs typeface="Arial" panose="020B0604020202020204" pitchFamily="34" charset="0"/>
              </a:rPr>
              <a:t>based</a:t>
            </a:r>
            <a:r>
              <a:rPr lang="de-DE" sz="700" dirty="0">
                <a:latin typeface="Arial" panose="020B0604020202020204" pitchFamily="34" charset="0"/>
                <a:cs typeface="Arial" panose="020B0604020202020204" pitchFamily="34" charset="0"/>
              </a:rPr>
              <a:t> Learning. Cham, </a:t>
            </a:r>
            <a:r>
              <a:rPr lang="de-DE" sz="700" dirty="0" err="1">
                <a:latin typeface="Arial" panose="020B0604020202020204" pitchFamily="34" charset="0"/>
                <a:cs typeface="Arial" panose="020B0604020202020204" pitchFamily="34" charset="0"/>
              </a:rPr>
              <a:t>Switzerland</a:t>
            </a:r>
            <a:r>
              <a:rPr lang="de-DE" sz="700" dirty="0">
                <a:latin typeface="Arial" panose="020B0604020202020204" pitchFamily="34" charset="0"/>
                <a:cs typeface="Arial" panose="020B0604020202020204" pitchFamily="34" charset="0"/>
              </a:rPr>
              <a:t>: Springer, p. 103-106. </a:t>
            </a:r>
          </a:p>
          <a:p>
            <a:r>
              <a:rPr lang="de-DE" sz="700" b="1" dirty="0">
                <a:latin typeface="Arial" panose="020B0604020202020204" pitchFamily="34" charset="0"/>
                <a:cs typeface="Arial" panose="020B0604020202020204" pitchFamily="34" charset="0"/>
              </a:rPr>
              <a:t>Ur, Penny </a:t>
            </a:r>
            <a:r>
              <a:rPr lang="de-DE" sz="700" dirty="0">
                <a:latin typeface="Arial" panose="020B0604020202020204" pitchFamily="34" charset="0"/>
                <a:cs typeface="Arial" panose="020B0604020202020204" pitchFamily="34" charset="0"/>
              </a:rPr>
              <a:t>(2012): A Course in English Language Teaching. 2nd </a:t>
            </a:r>
            <a:r>
              <a:rPr lang="de-DE" sz="700" dirty="0" err="1">
                <a:latin typeface="Arial" panose="020B0604020202020204" pitchFamily="34" charset="0"/>
                <a:cs typeface="Arial" panose="020B0604020202020204" pitchFamily="34" charset="0"/>
              </a:rPr>
              <a:t>edition</a:t>
            </a:r>
            <a:r>
              <a:rPr lang="de-DE" sz="700" dirty="0">
                <a:latin typeface="Arial" panose="020B0604020202020204" pitchFamily="34" charset="0"/>
                <a:cs typeface="Arial" panose="020B0604020202020204" pitchFamily="34" charset="0"/>
              </a:rPr>
              <a:t>. Cambridge: Cambridge University Press, p. 102 – 103, 133. </a:t>
            </a:r>
          </a:p>
        </p:txBody>
      </p:sp>
      <p:pic>
        <p:nvPicPr>
          <p:cNvPr id="6" name="session plan">
            <a:hlinkClick r:id="" action="ppaction://media"/>
            <a:extLst>
              <a:ext uri="{FF2B5EF4-FFF2-40B4-BE49-F238E27FC236}">
                <a16:creationId xmlns:a16="http://schemas.microsoft.com/office/drawing/2014/main" id="{BC877B70-7EE7-1440-91ED-B52B25AF87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71122" y="255575"/>
            <a:ext cx="609600" cy="609600"/>
          </a:xfrm>
          <a:prstGeom prst="rect">
            <a:avLst/>
          </a:prstGeom>
        </p:spPr>
      </p:pic>
      <p:pic>
        <p:nvPicPr>
          <p:cNvPr id="7" name="Grafik 6">
            <a:extLst>
              <a:ext uri="{FF2B5EF4-FFF2-40B4-BE49-F238E27FC236}">
                <a16:creationId xmlns:a16="http://schemas.microsoft.com/office/drawing/2014/main" id="{03E1826E-998A-1915-97E6-2BC53E0A8EBC}"/>
              </a:ext>
            </a:extLst>
          </p:cNvPr>
          <p:cNvPicPr>
            <a:picLocks noChangeAspect="1"/>
          </p:cNvPicPr>
          <p:nvPr/>
        </p:nvPicPr>
        <p:blipFill>
          <a:blip r:embed="rId5"/>
          <a:stretch>
            <a:fillRect/>
          </a:stretch>
        </p:blipFill>
        <p:spPr>
          <a:xfrm>
            <a:off x="10537742" y="6014081"/>
            <a:ext cx="1322947" cy="658425"/>
          </a:xfrm>
          <a:prstGeom prst="rect">
            <a:avLst/>
          </a:prstGeom>
        </p:spPr>
      </p:pic>
    </p:spTree>
    <p:extLst>
      <p:ext uri="{BB962C8B-B14F-4D97-AF65-F5344CB8AC3E}">
        <p14:creationId xmlns:p14="http://schemas.microsoft.com/office/powerpoint/2010/main" val="345482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570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77DA80-9F37-52FE-D340-0685065C88CF}"/>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Example of the Digital Escape Room “Winnie the Witch”</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4223257B-06CF-73F1-7C01-281AA658CBE8}"/>
              </a:ext>
            </a:extLst>
          </p:cNvPr>
          <p:cNvSpPr>
            <a:spLocks noGrp="1"/>
          </p:cNvSpPr>
          <p:nvPr>
            <p:ph idx="1"/>
          </p:nvPr>
        </p:nvSpPr>
        <p:spPr>
          <a:xfrm>
            <a:off x="3884016" y="448148"/>
            <a:ext cx="7315200" cy="1082679"/>
          </a:xfrm>
        </p:spPr>
        <p:txBody>
          <a:bodyPr>
            <a:normAutofit/>
          </a:bodyPr>
          <a:lstStyle/>
          <a:p>
            <a:pPr marL="0" indent="0">
              <a:buNone/>
            </a:pPr>
            <a:r>
              <a:rPr lang="de-DE" b="1" dirty="0">
                <a:latin typeface="Arial" panose="020B0604020202020204" pitchFamily="34" charset="0"/>
                <a:cs typeface="Arial" panose="020B0604020202020204" pitchFamily="34" charset="0"/>
              </a:rPr>
              <a:t>4.4 Pros and </a:t>
            </a:r>
            <a:r>
              <a:rPr lang="de-DE" b="1" dirty="0" err="1">
                <a:latin typeface="Arial" panose="020B0604020202020204" pitchFamily="34" charset="0"/>
                <a:cs typeface="Arial" panose="020B0604020202020204" pitchFamily="34" charset="0"/>
              </a:rPr>
              <a:t>Cons</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of</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the</a:t>
            </a:r>
            <a:r>
              <a:rPr lang="de-DE" b="1" dirty="0">
                <a:latin typeface="Arial" panose="020B0604020202020204" pitchFamily="34" charset="0"/>
                <a:cs typeface="Arial" panose="020B0604020202020204" pitchFamily="34" charset="0"/>
              </a:rPr>
              <a:t> Digital Escape Room </a:t>
            </a:r>
            <a:r>
              <a:rPr lang="de-DE" b="1" dirty="0" err="1">
                <a:latin typeface="Arial" panose="020B0604020202020204" pitchFamily="34" charset="0"/>
                <a:cs typeface="Arial" panose="020B0604020202020204" pitchFamily="34" charset="0"/>
              </a:rPr>
              <a:t>about</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the</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book</a:t>
            </a:r>
            <a:r>
              <a:rPr lang="de-DE" b="1" dirty="0">
                <a:latin typeface="Arial" panose="020B0604020202020204" pitchFamily="34" charset="0"/>
                <a:cs typeface="Arial" panose="020B0604020202020204" pitchFamily="34" charset="0"/>
              </a:rPr>
              <a:t> ‚Winnie </a:t>
            </a:r>
            <a:r>
              <a:rPr lang="de-DE" b="1" dirty="0" err="1">
                <a:latin typeface="Arial" panose="020B0604020202020204" pitchFamily="34" charset="0"/>
                <a:cs typeface="Arial" panose="020B0604020202020204" pitchFamily="34" charset="0"/>
              </a:rPr>
              <a:t>the</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Witch</a:t>
            </a:r>
            <a:r>
              <a:rPr lang="de-DE" b="1" dirty="0">
                <a:latin typeface="Arial" panose="020B0604020202020204" pitchFamily="34" charset="0"/>
                <a:cs typeface="Arial" panose="020B0604020202020204" pitchFamily="34" charset="0"/>
              </a:rPr>
              <a:t>‘</a:t>
            </a:r>
          </a:p>
        </p:txBody>
      </p:sp>
      <p:graphicFrame>
        <p:nvGraphicFramePr>
          <p:cNvPr id="4" name="Tabelle 3">
            <a:extLst>
              <a:ext uri="{FF2B5EF4-FFF2-40B4-BE49-F238E27FC236}">
                <a16:creationId xmlns:a16="http://schemas.microsoft.com/office/drawing/2014/main" id="{0F610594-8F0B-3113-F7A9-7FC55F0BD3DD}"/>
              </a:ext>
            </a:extLst>
          </p:cNvPr>
          <p:cNvGraphicFramePr>
            <a:graphicFrameLocks noGrp="1"/>
          </p:cNvGraphicFramePr>
          <p:nvPr>
            <p:extLst>
              <p:ext uri="{D42A27DB-BD31-4B8C-83A1-F6EECF244321}">
                <p14:modId xmlns:p14="http://schemas.microsoft.com/office/powerpoint/2010/main" val="1301751159"/>
              </p:ext>
            </p:extLst>
          </p:nvPr>
        </p:nvGraphicFramePr>
        <p:xfrm>
          <a:off x="3595329" y="1530827"/>
          <a:ext cx="8128000" cy="38709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128156998"/>
                    </a:ext>
                  </a:extLst>
                </a:gridCol>
                <a:gridCol w="4064000">
                  <a:extLst>
                    <a:ext uri="{9D8B030D-6E8A-4147-A177-3AD203B41FA5}">
                      <a16:colId xmlns:a16="http://schemas.microsoft.com/office/drawing/2014/main" val="3692733120"/>
                    </a:ext>
                  </a:extLst>
                </a:gridCol>
              </a:tblGrid>
              <a:tr h="370840">
                <a:tc>
                  <a:txBody>
                    <a:bodyPr/>
                    <a:lstStyle/>
                    <a:p>
                      <a:r>
                        <a:rPr lang="de-DE" sz="2000" dirty="0">
                          <a:latin typeface="Arial" panose="020B0604020202020204" pitchFamily="34" charset="0"/>
                          <a:cs typeface="Arial" panose="020B0604020202020204" pitchFamily="34" charset="0"/>
                        </a:rPr>
                        <a:t>Pros</a:t>
                      </a:r>
                    </a:p>
                    <a:p>
                      <a:endParaRPr lang="de-DE" dirty="0"/>
                    </a:p>
                  </a:txBody>
                  <a:tcPr/>
                </a:tc>
                <a:tc>
                  <a:txBody>
                    <a:bodyPr/>
                    <a:lstStyle/>
                    <a:p>
                      <a:r>
                        <a:rPr lang="de-DE" sz="2000" dirty="0" err="1">
                          <a:latin typeface="Arial" panose="020B0604020202020204" pitchFamily="34" charset="0"/>
                          <a:cs typeface="Arial" panose="020B0604020202020204" pitchFamily="34" charset="0"/>
                        </a:rPr>
                        <a:t>Cons</a:t>
                      </a:r>
                      <a:endParaRPr lang="de-DE"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72249477"/>
                  </a:ext>
                </a:extLst>
              </a:tr>
              <a:tr h="370840">
                <a:tc>
                  <a:txBody>
                    <a:bodyPr/>
                    <a:lstStyle/>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content</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digital </a:t>
                      </a:r>
                      <a:r>
                        <a:rPr lang="de-DE" sz="1700" dirty="0" err="1">
                          <a:latin typeface="Arial" panose="020B0604020202020204" pitchFamily="34" charset="0"/>
                          <a:cs typeface="Arial" panose="020B0604020202020204" pitchFamily="34" charset="0"/>
                        </a:rPr>
                        <a:t>escape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room</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based</a:t>
                      </a:r>
                      <a:r>
                        <a:rPr lang="de-DE" sz="1700" dirty="0">
                          <a:latin typeface="Arial" panose="020B0604020202020204" pitchFamily="34" charset="0"/>
                          <a:cs typeface="Arial" panose="020B0604020202020204" pitchFamily="34" charset="0"/>
                        </a:rPr>
                        <a:t> on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story</a:t>
                      </a:r>
                      <a:r>
                        <a:rPr lang="de-DE" sz="1700" dirty="0">
                          <a:latin typeface="Arial" panose="020B0604020202020204" pitchFamily="34" charset="0"/>
                          <a:cs typeface="Arial" panose="020B0604020202020204" pitchFamily="34" charset="0"/>
                        </a:rPr>
                        <a:t> ‚Winnie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Witch</a:t>
                      </a:r>
                      <a:r>
                        <a:rPr lang="de-DE" sz="1700" dirty="0">
                          <a:latin typeface="Arial" panose="020B0604020202020204" pitchFamily="34" charset="0"/>
                          <a:cs typeface="Arial" panose="020B0604020202020204" pitchFamily="34" charset="0"/>
                        </a:rPr>
                        <a:t>‘ (Bradford et al., 2021)</a:t>
                      </a:r>
                    </a:p>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character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escape</a:t>
                      </a:r>
                      <a:r>
                        <a:rPr lang="de-DE" sz="1700" dirty="0">
                          <a:latin typeface="Arial" panose="020B0604020202020204" pitchFamily="34" charset="0"/>
                          <a:cs typeface="Arial" panose="020B0604020202020204" pitchFamily="34" charset="0"/>
                        </a:rPr>
                        <a:t> game </a:t>
                      </a:r>
                      <a:r>
                        <a:rPr lang="de-DE" sz="1700" dirty="0" err="1">
                          <a:latin typeface="Arial" panose="020B0604020202020204" pitchFamily="34" charset="0"/>
                          <a:cs typeface="Arial" panose="020B0604020202020204" pitchFamily="34" charset="0"/>
                        </a:rPr>
                        <a:t>is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included</a:t>
                      </a:r>
                      <a:r>
                        <a:rPr lang="de-DE" sz="1700" dirty="0">
                          <a:latin typeface="Arial" panose="020B0604020202020204" pitchFamily="34" charset="0"/>
                          <a:cs typeface="Arial" panose="020B0604020202020204" pitchFamily="34" charset="0"/>
                        </a:rPr>
                        <a:t> (Bradford et al., 2021)</a:t>
                      </a:r>
                    </a:p>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main</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characters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story</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are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included</a:t>
                      </a:r>
                      <a:r>
                        <a:rPr lang="de-DE" sz="1700" dirty="0">
                          <a:latin typeface="Arial" panose="020B0604020202020204" pitchFamily="34" charset="0"/>
                          <a:cs typeface="Arial" panose="020B0604020202020204" pitchFamily="34" charset="0"/>
                        </a:rPr>
                        <a:t>, design </a:t>
                      </a:r>
                      <a:r>
                        <a:rPr lang="de-DE" sz="1700" dirty="0" err="1">
                          <a:latin typeface="Arial" panose="020B0604020202020204" pitchFamily="34" charset="0"/>
                          <a:cs typeface="Arial" panose="020B0604020202020204" pitchFamily="34" charset="0"/>
                        </a:rPr>
                        <a:t>fits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to</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story</a:t>
                      </a:r>
                      <a:r>
                        <a:rPr lang="de-DE" sz="1700" dirty="0">
                          <a:latin typeface="Arial" panose="020B0604020202020204" pitchFamily="34" charset="0"/>
                          <a:cs typeface="Arial" panose="020B0604020202020204" pitchFamily="34" charset="0"/>
                        </a:rPr>
                        <a:t> (Bündgens-Kosten, 2021)</a:t>
                      </a:r>
                    </a:p>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opportunity</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for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students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to</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play</a:t>
                      </a:r>
                      <a:r>
                        <a:rPr lang="de-DE" sz="1700" dirty="0">
                          <a:latin typeface="Arial" panose="020B0604020202020204" pitchFamily="34" charset="0"/>
                          <a:cs typeface="Arial" panose="020B0604020202020204" pitchFamily="34" charset="0"/>
                        </a:rPr>
                        <a:t> on </a:t>
                      </a:r>
                      <a:r>
                        <a:rPr lang="de-DE" sz="1700" dirty="0" err="1">
                          <a:latin typeface="Arial" panose="020B0604020202020204" pitchFamily="34" charset="0"/>
                          <a:cs typeface="Arial" panose="020B0604020202020204" pitchFamily="34" charset="0"/>
                        </a:rPr>
                        <a:t>their</a:t>
                      </a:r>
                      <a:r>
                        <a:rPr lang="de-DE" sz="1700" dirty="0">
                          <a:latin typeface="Arial" panose="020B0604020202020204" pitchFamily="34" charset="0"/>
                          <a:cs typeface="Arial" panose="020B0604020202020204" pitchFamily="34" charset="0"/>
                        </a:rPr>
                        <a:t> language </a:t>
                      </a:r>
                      <a:r>
                        <a:rPr lang="de-DE" sz="1700" dirty="0" err="1">
                          <a:latin typeface="Arial" panose="020B0604020202020204" pitchFamily="34" charset="0"/>
                          <a:cs typeface="Arial" panose="020B0604020202020204" pitchFamily="34" charset="0"/>
                        </a:rPr>
                        <a:t>learning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level</a:t>
                      </a:r>
                      <a:r>
                        <a:rPr lang="de-DE" sz="1700" dirty="0">
                          <a:latin typeface="Arial" panose="020B0604020202020204" pitchFamily="34" charset="0"/>
                          <a:cs typeface="Arial" panose="020B0604020202020204" pitchFamily="34" charset="0"/>
                        </a:rPr>
                        <a:t> (</a:t>
                      </a:r>
                      <a:r>
                        <a:rPr lang="es-ES" sz="1700" dirty="0">
                          <a:latin typeface="Arial" panose="020B0604020202020204" pitchFamily="34" charset="0"/>
                          <a:cs typeface="Arial" panose="020B0604020202020204" pitchFamily="34" charset="0"/>
                        </a:rPr>
                        <a:t>Sanz-Prieto/de Pablo González, 2023)</a:t>
                      </a:r>
                      <a:endParaRPr lang="de-DE" sz="1700"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no</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possibility</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cooperation</a:t>
                      </a:r>
                      <a:r>
                        <a:rPr lang="de-DE" sz="1700" dirty="0">
                          <a:latin typeface="Arial" panose="020B0604020202020204" pitchFamily="34" charset="0"/>
                          <a:cs typeface="Arial" panose="020B0604020202020204" pitchFamily="34" charset="0"/>
                        </a:rPr>
                        <a:t> and </a:t>
                      </a:r>
                      <a:r>
                        <a:rPr lang="de-DE" sz="1700" dirty="0" err="1">
                          <a:latin typeface="Arial" panose="020B0604020202020204" pitchFamily="34" charset="0"/>
                          <a:cs typeface="Arial" panose="020B0604020202020204" pitchFamily="34" charset="0"/>
                        </a:rPr>
                        <a:t>socialization</a:t>
                      </a:r>
                      <a:r>
                        <a:rPr lang="de-DE" sz="1700" dirty="0">
                          <a:latin typeface="Arial" panose="020B0604020202020204" pitchFamily="34" charset="0"/>
                          <a:cs typeface="Arial" panose="020B0604020202020204" pitchFamily="34" charset="0"/>
                        </a:rPr>
                        <a:t> (</a:t>
                      </a:r>
                      <a:r>
                        <a:rPr lang="sv-SE" sz="1700" dirty="0">
                          <a:latin typeface="Arial" panose="020B0604020202020204" pitchFamily="34" charset="0"/>
                          <a:cs typeface="Arial" panose="020B0604020202020204" pitchFamily="34" charset="0"/>
                        </a:rPr>
                        <a:t>Gravelsina/Daniela, 2023)</a:t>
                      </a:r>
                    </a:p>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audio</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files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for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scaffolding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are</a:t>
                      </a:r>
                      <a:r>
                        <a:rPr lang="de-DE" sz="1700" dirty="0">
                          <a:latin typeface="Arial" panose="020B0604020202020204" pitchFamily="34" charset="0"/>
                          <a:cs typeface="Arial" panose="020B0604020202020204" pitchFamily="34" charset="0"/>
                        </a:rPr>
                        <a:t> not </a:t>
                      </a:r>
                      <a:r>
                        <a:rPr lang="de-DE" sz="1700" dirty="0" err="1">
                          <a:latin typeface="Arial" panose="020B0604020202020204" pitchFamily="34" charset="0"/>
                          <a:cs typeface="Arial" panose="020B0604020202020204" pitchFamily="34" charset="0"/>
                        </a:rPr>
                        <a:t>included</a:t>
                      </a:r>
                      <a:r>
                        <a:rPr lang="de-DE" sz="1700" dirty="0">
                          <a:latin typeface="Arial" panose="020B0604020202020204" pitchFamily="34" charset="0"/>
                          <a:cs typeface="Arial" panose="020B0604020202020204" pitchFamily="34" charset="0"/>
                        </a:rPr>
                        <a:t> on </a:t>
                      </a:r>
                      <a:r>
                        <a:rPr lang="de-DE" sz="1700" dirty="0" err="1">
                          <a:latin typeface="Arial" panose="020B0604020202020204" pitchFamily="34" charset="0"/>
                          <a:cs typeface="Arial" panose="020B0604020202020204" pitchFamily="34" charset="0"/>
                        </a:rPr>
                        <a:t>every</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page</a:t>
                      </a:r>
                      <a:r>
                        <a:rPr lang="de-DE" sz="1700" dirty="0">
                          <a:latin typeface="Arial" panose="020B0604020202020204" pitchFamily="34" charset="0"/>
                          <a:cs typeface="Arial" panose="020B0604020202020204" pitchFamily="34" charset="0"/>
                        </a:rPr>
                        <a:t> (</a:t>
                      </a:r>
                      <a:r>
                        <a:rPr lang="es-ES" sz="1700" dirty="0">
                          <a:latin typeface="Arial" panose="020B0604020202020204" pitchFamily="34" charset="0"/>
                          <a:cs typeface="Arial" panose="020B0604020202020204" pitchFamily="34" charset="0"/>
                        </a:rPr>
                        <a:t>Sanz-Prieto/de Pablo González, 2023)</a:t>
                      </a:r>
                      <a:endParaRPr lang="de-DE" sz="17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53951841"/>
                  </a:ext>
                </a:extLst>
              </a:tr>
            </a:tbl>
          </a:graphicData>
        </a:graphic>
      </p:graphicFrame>
      <p:pic>
        <p:nvPicPr>
          <p:cNvPr id="5" name="Grafik 4">
            <a:extLst>
              <a:ext uri="{FF2B5EF4-FFF2-40B4-BE49-F238E27FC236}">
                <a16:creationId xmlns:a16="http://schemas.microsoft.com/office/drawing/2014/main" id="{BE343EA3-B4F8-4157-5B64-9B827AAEA9A4}"/>
              </a:ext>
            </a:extLst>
          </p:cNvPr>
          <p:cNvPicPr>
            <a:picLocks noChangeAspect="1"/>
          </p:cNvPicPr>
          <p:nvPr/>
        </p:nvPicPr>
        <p:blipFill>
          <a:blip r:embed="rId4"/>
          <a:stretch>
            <a:fillRect/>
          </a:stretch>
        </p:blipFill>
        <p:spPr>
          <a:xfrm>
            <a:off x="5298783" y="1643059"/>
            <a:ext cx="414564" cy="408467"/>
          </a:xfrm>
          <a:prstGeom prst="rect">
            <a:avLst/>
          </a:prstGeom>
        </p:spPr>
      </p:pic>
      <p:pic>
        <p:nvPicPr>
          <p:cNvPr id="6" name="Grafik 5">
            <a:extLst>
              <a:ext uri="{FF2B5EF4-FFF2-40B4-BE49-F238E27FC236}">
                <a16:creationId xmlns:a16="http://schemas.microsoft.com/office/drawing/2014/main" id="{A04A503F-93C1-FED2-CDAF-2DC9E92763D2}"/>
              </a:ext>
            </a:extLst>
          </p:cNvPr>
          <p:cNvPicPr>
            <a:picLocks noChangeAspect="1"/>
          </p:cNvPicPr>
          <p:nvPr/>
        </p:nvPicPr>
        <p:blipFill>
          <a:blip r:embed="rId5"/>
          <a:stretch>
            <a:fillRect/>
          </a:stretch>
        </p:blipFill>
        <p:spPr>
          <a:xfrm>
            <a:off x="9349569" y="1597195"/>
            <a:ext cx="542591" cy="524301"/>
          </a:xfrm>
          <a:prstGeom prst="rect">
            <a:avLst/>
          </a:prstGeom>
        </p:spPr>
      </p:pic>
      <p:sp>
        <p:nvSpPr>
          <p:cNvPr id="7" name="Textfeld 6">
            <a:extLst>
              <a:ext uri="{FF2B5EF4-FFF2-40B4-BE49-F238E27FC236}">
                <a16:creationId xmlns:a16="http://schemas.microsoft.com/office/drawing/2014/main" id="{59BA206A-A727-A870-B209-D9E07C56A69B}"/>
              </a:ext>
            </a:extLst>
          </p:cNvPr>
          <p:cNvSpPr txBox="1"/>
          <p:nvPr/>
        </p:nvSpPr>
        <p:spPr>
          <a:xfrm>
            <a:off x="94505" y="6090838"/>
            <a:ext cx="10823119" cy="746358"/>
          </a:xfrm>
          <a:prstGeom prst="rect">
            <a:avLst/>
          </a:prstGeom>
          <a:noFill/>
        </p:spPr>
        <p:txBody>
          <a:bodyPr wrap="square" rtlCol="0">
            <a:spAutoFit/>
          </a:bodyPr>
          <a:lstStyle/>
          <a:p>
            <a:r>
              <a:rPr lang="de-DE" sz="850" b="1" dirty="0">
                <a:latin typeface="Arial" panose="020B0604020202020204" pitchFamily="34" charset="0"/>
                <a:cs typeface="Arial" panose="020B0604020202020204" pitchFamily="34" charset="0"/>
              </a:rPr>
              <a:t>Bradford, C.C; Brown, V.; El </a:t>
            </a:r>
            <a:r>
              <a:rPr lang="de-DE" sz="850" b="1" dirty="0" err="1">
                <a:latin typeface="Arial" panose="020B0604020202020204" pitchFamily="34" charset="0"/>
                <a:cs typeface="Arial" panose="020B0604020202020204" pitchFamily="34" charset="0"/>
              </a:rPr>
              <a:t>Houari</a:t>
            </a:r>
            <a:r>
              <a:rPr lang="de-DE" sz="850" b="1" dirty="0">
                <a:latin typeface="Arial" panose="020B0604020202020204" pitchFamily="34" charset="0"/>
                <a:cs typeface="Arial" panose="020B0604020202020204" pitchFamily="34" charset="0"/>
              </a:rPr>
              <a:t>, M.; </a:t>
            </a:r>
            <a:r>
              <a:rPr lang="de-DE" sz="850" b="1" dirty="0" err="1">
                <a:latin typeface="Arial" panose="020B0604020202020204" pitchFamily="34" charset="0"/>
                <a:cs typeface="Arial" panose="020B0604020202020204" pitchFamily="34" charset="0"/>
              </a:rPr>
              <a:t>Trakis</a:t>
            </a:r>
            <a:r>
              <a:rPr lang="de-DE" sz="850" b="1" dirty="0">
                <a:latin typeface="Arial" panose="020B0604020202020204" pitchFamily="34" charset="0"/>
                <a:cs typeface="Arial" panose="020B0604020202020204" pitchFamily="34" charset="0"/>
              </a:rPr>
              <a:t>, J.M.; Weber, J.A.; </a:t>
            </a:r>
            <a:r>
              <a:rPr lang="de-DE" sz="850" b="1" dirty="0" err="1">
                <a:latin typeface="Arial" panose="020B0604020202020204" pitchFamily="34" charset="0"/>
                <a:cs typeface="Arial" panose="020B0604020202020204" pitchFamily="34" charset="0"/>
              </a:rPr>
              <a:t>Buendgens</a:t>
            </a:r>
            <a:r>
              <a:rPr lang="de-DE" sz="850" b="1" dirty="0">
                <a:latin typeface="Arial" panose="020B0604020202020204" pitchFamily="34" charset="0"/>
                <a:cs typeface="Arial" panose="020B0604020202020204" pitchFamily="34" charset="0"/>
              </a:rPr>
              <a:t>-Kosten, J. </a:t>
            </a:r>
            <a:r>
              <a:rPr lang="de-DE" sz="850" dirty="0">
                <a:latin typeface="Arial" panose="020B0604020202020204" pitchFamily="34" charset="0"/>
                <a:cs typeface="Arial" panose="020B0604020202020204" pitchFamily="34" charset="0"/>
              </a:rPr>
              <a:t>(2021): English Escape! </a:t>
            </a:r>
            <a:r>
              <a:rPr lang="de-DE" sz="850" dirty="0" err="1">
                <a:latin typeface="Arial" panose="020B0604020202020204" pitchFamily="34" charset="0"/>
                <a:cs typeface="Arial" panose="020B0604020202020204" pitchFamily="34" charset="0"/>
              </a:rPr>
              <a:t>Using</a:t>
            </a:r>
            <a:r>
              <a:rPr lang="de-DE" sz="850" dirty="0">
                <a:latin typeface="Arial" panose="020B0604020202020204" pitchFamily="34" charset="0"/>
                <a:cs typeface="Arial" panose="020B0604020202020204" pitchFamily="34" charset="0"/>
              </a:rPr>
              <a:t> </a:t>
            </a:r>
            <a:r>
              <a:rPr lang="de-DE" sz="850" dirty="0" err="1">
                <a:latin typeface="Arial" panose="020B0604020202020204" pitchFamily="34" charset="0"/>
                <a:cs typeface="Arial" panose="020B0604020202020204" pitchFamily="34" charset="0"/>
              </a:rPr>
              <a:t>breakout</a:t>
            </a:r>
            <a:r>
              <a:rPr lang="de-DE" sz="850" dirty="0">
                <a:latin typeface="Arial" panose="020B0604020202020204" pitchFamily="34" charset="0"/>
                <a:cs typeface="Arial" panose="020B0604020202020204" pitchFamily="34" charset="0"/>
              </a:rPr>
              <a:t> </a:t>
            </a:r>
            <a:r>
              <a:rPr lang="de-DE" sz="850" dirty="0" err="1">
                <a:latin typeface="Arial" panose="020B0604020202020204" pitchFamily="34" charset="0"/>
                <a:cs typeface="Arial" panose="020B0604020202020204" pitchFamily="34" charset="0"/>
              </a:rPr>
              <a:t>games</a:t>
            </a:r>
            <a:r>
              <a:rPr lang="de-DE" sz="850" dirty="0">
                <a:latin typeface="Arial" panose="020B0604020202020204" pitchFamily="34" charset="0"/>
                <a:cs typeface="Arial" panose="020B0604020202020204" pitchFamily="34" charset="0"/>
              </a:rPr>
              <a:t> in </a:t>
            </a:r>
            <a:r>
              <a:rPr lang="de-DE" sz="850" dirty="0" err="1">
                <a:latin typeface="Arial" panose="020B0604020202020204" pitchFamily="34" charset="0"/>
                <a:cs typeface="Arial" panose="020B0604020202020204" pitchFamily="34" charset="0"/>
              </a:rPr>
              <a:t>the</a:t>
            </a:r>
            <a:r>
              <a:rPr lang="de-DE" sz="850" dirty="0">
                <a:latin typeface="Arial" panose="020B0604020202020204" pitchFamily="34" charset="0"/>
                <a:cs typeface="Arial" panose="020B0604020202020204" pitchFamily="34" charset="0"/>
              </a:rPr>
              <a:t> intermediate </a:t>
            </a:r>
            <a:r>
              <a:rPr lang="de-DE" sz="850" dirty="0" err="1">
                <a:latin typeface="Arial" panose="020B0604020202020204" pitchFamily="34" charset="0"/>
                <a:cs typeface="Arial" panose="020B0604020202020204" pitchFamily="34" charset="0"/>
              </a:rPr>
              <a:t>to</a:t>
            </a:r>
            <a:r>
              <a:rPr lang="de-DE" sz="850" dirty="0">
                <a:latin typeface="Arial" panose="020B0604020202020204" pitchFamily="34" charset="0"/>
                <a:cs typeface="Arial" panose="020B0604020202020204" pitchFamily="34" charset="0"/>
              </a:rPr>
              <a:t> </a:t>
            </a:r>
            <a:r>
              <a:rPr lang="de-DE" sz="850" dirty="0" err="1">
                <a:latin typeface="Arial" panose="020B0604020202020204" pitchFamily="34" charset="0"/>
                <a:cs typeface="Arial" panose="020B0604020202020204" pitchFamily="34" charset="0"/>
              </a:rPr>
              <a:t>advanced</a:t>
            </a:r>
            <a:r>
              <a:rPr lang="de-DE" sz="850" dirty="0">
                <a:latin typeface="Arial" panose="020B0604020202020204" pitchFamily="34" charset="0"/>
                <a:cs typeface="Arial" panose="020B0604020202020204" pitchFamily="34" charset="0"/>
              </a:rPr>
              <a:t> EFL </a:t>
            </a:r>
            <a:r>
              <a:rPr lang="de-DE" sz="850" dirty="0" err="1">
                <a:latin typeface="Arial" panose="020B0604020202020204" pitchFamily="34" charset="0"/>
                <a:cs typeface="Arial" panose="020B0604020202020204" pitchFamily="34" charset="0"/>
              </a:rPr>
              <a:t>classroom</a:t>
            </a:r>
            <a:r>
              <a:rPr lang="de-DE" sz="850" dirty="0">
                <a:latin typeface="Arial" panose="020B0604020202020204" pitchFamily="34" charset="0"/>
                <a:cs typeface="Arial" panose="020B0604020202020204" pitchFamily="34" charset="0"/>
              </a:rPr>
              <a:t>. </a:t>
            </a:r>
            <a:r>
              <a:rPr lang="de-DE" sz="850" dirty="0" err="1">
                <a:latin typeface="Arial" panose="020B0604020202020204" pitchFamily="34" charset="0"/>
                <a:cs typeface="Arial" panose="020B0604020202020204" pitchFamily="34" charset="0"/>
              </a:rPr>
              <a:t>Ludic</a:t>
            </a:r>
            <a:r>
              <a:rPr lang="de-DE" sz="850" dirty="0">
                <a:latin typeface="Arial" panose="020B0604020202020204" pitchFamily="34" charset="0"/>
                <a:cs typeface="Arial" panose="020B0604020202020204" pitchFamily="34" charset="0"/>
              </a:rPr>
              <a:t> Language </a:t>
            </a:r>
            <a:r>
              <a:rPr lang="de-DE" sz="850" dirty="0" err="1">
                <a:latin typeface="Arial" panose="020B0604020202020204" pitchFamily="34" charset="0"/>
                <a:cs typeface="Arial" panose="020B0604020202020204" pitchFamily="34" charset="0"/>
              </a:rPr>
              <a:t>Pedagogy</a:t>
            </a:r>
            <a:r>
              <a:rPr lang="de-DE" sz="850" dirty="0">
                <a:latin typeface="Arial" panose="020B0604020202020204" pitchFamily="34" charset="0"/>
                <a:cs typeface="Arial" panose="020B0604020202020204" pitchFamily="34" charset="0"/>
              </a:rPr>
              <a:t>, 3, p. 1-20.</a:t>
            </a:r>
          </a:p>
          <a:p>
            <a:r>
              <a:rPr lang="de-DE" sz="850" b="1" dirty="0">
                <a:latin typeface="Arial" panose="020B0604020202020204" pitchFamily="34" charset="0"/>
                <a:cs typeface="Arial" panose="020B0604020202020204" pitchFamily="34" charset="0"/>
              </a:rPr>
              <a:t>Bündgens-Kosten, Judith </a:t>
            </a:r>
            <a:r>
              <a:rPr lang="de-DE" sz="850" dirty="0">
                <a:latin typeface="Arial" panose="020B0604020202020204" pitchFamily="34" charset="0"/>
                <a:cs typeface="Arial" panose="020B0604020202020204" pitchFamily="34" charset="0"/>
              </a:rPr>
              <a:t>(2021): </a:t>
            </a:r>
            <a:r>
              <a:rPr lang="de-DE" sz="850" dirty="0" err="1">
                <a:latin typeface="Arial" panose="020B0604020202020204" pitchFamily="34" charset="0"/>
                <a:cs typeface="Arial" panose="020B0604020202020204" pitchFamily="34" charset="0"/>
              </a:rPr>
              <a:t>Breakout</a:t>
            </a:r>
            <a:r>
              <a:rPr lang="de-DE" sz="850" dirty="0">
                <a:latin typeface="Arial" panose="020B0604020202020204" pitchFamily="34" charset="0"/>
                <a:cs typeface="Arial" panose="020B0604020202020204" pitchFamily="34" charset="0"/>
              </a:rPr>
              <a:t> Games im Englischunterricht. In: Bündgens-Kosten, Judith/Schildhauer, Peter (Hrsg.): Englischunterricht in einer digitalisierten Gesellschaft. Weinheim/Basel: Beltz, p. 166-172.</a:t>
            </a:r>
          </a:p>
          <a:p>
            <a:r>
              <a:rPr lang="de-DE" sz="850" b="1" dirty="0" err="1">
                <a:latin typeface="Arial" panose="020B0604020202020204" pitchFamily="34" charset="0"/>
                <a:cs typeface="Arial" panose="020B0604020202020204" pitchFamily="34" charset="0"/>
              </a:rPr>
              <a:t>Gravelsina</a:t>
            </a:r>
            <a:r>
              <a:rPr lang="de-DE" sz="850" b="1" dirty="0">
                <a:latin typeface="Arial" panose="020B0604020202020204" pitchFamily="34" charset="0"/>
                <a:cs typeface="Arial" panose="020B0604020202020204" pitchFamily="34" charset="0"/>
              </a:rPr>
              <a:t>, Elina/Daniela, Linda </a:t>
            </a:r>
            <a:r>
              <a:rPr lang="de-DE" sz="850" dirty="0">
                <a:latin typeface="Arial" panose="020B0604020202020204" pitchFamily="34" charset="0"/>
                <a:cs typeface="Arial" panose="020B0604020202020204" pitchFamily="34" charset="0"/>
              </a:rPr>
              <a:t>(2023): </a:t>
            </a:r>
            <a:r>
              <a:rPr lang="de-DE" sz="850" dirty="0" err="1">
                <a:latin typeface="Arial" panose="020B0604020202020204" pitchFamily="34" charset="0"/>
                <a:cs typeface="Arial" panose="020B0604020202020204" pitchFamily="34" charset="0"/>
              </a:rPr>
              <a:t>Designing</a:t>
            </a:r>
            <a:r>
              <a:rPr lang="de-DE" sz="850" dirty="0">
                <a:latin typeface="Arial" panose="020B0604020202020204" pitchFamily="34" charset="0"/>
                <a:cs typeface="Arial" panose="020B0604020202020204" pitchFamily="34" charset="0"/>
              </a:rPr>
              <a:t> an Online Escape Room </a:t>
            </a:r>
            <a:r>
              <a:rPr lang="de-DE" sz="850" dirty="0" err="1">
                <a:latin typeface="Arial" panose="020B0604020202020204" pitchFamily="34" charset="0"/>
                <a:cs typeface="Arial" panose="020B0604020202020204" pitchFamily="34" charset="0"/>
              </a:rPr>
              <a:t>as</a:t>
            </a:r>
            <a:r>
              <a:rPr lang="de-DE" sz="850" dirty="0">
                <a:latin typeface="Arial" panose="020B0604020202020204" pitchFamily="34" charset="0"/>
                <a:cs typeface="Arial" panose="020B0604020202020204" pitchFamily="34" charset="0"/>
              </a:rPr>
              <a:t> an Educational Tool. In: Daniela, Linda (</a:t>
            </a:r>
            <a:r>
              <a:rPr lang="de-DE" sz="850" dirty="0" err="1">
                <a:latin typeface="Arial" panose="020B0604020202020204" pitchFamily="34" charset="0"/>
                <a:cs typeface="Arial" panose="020B0604020202020204" pitchFamily="34" charset="0"/>
              </a:rPr>
              <a:t>Hrsg</a:t>
            </a:r>
            <a:r>
              <a:rPr lang="de-DE" sz="850" dirty="0">
                <a:latin typeface="Arial" panose="020B0604020202020204" pitchFamily="34" charset="0"/>
                <a:cs typeface="Arial" panose="020B0604020202020204" pitchFamily="34" charset="0"/>
              </a:rPr>
              <a:t>): Smart </a:t>
            </a:r>
            <a:r>
              <a:rPr lang="de-DE" sz="850" dirty="0" err="1">
                <a:latin typeface="Arial" panose="020B0604020202020204" pitchFamily="34" charset="0"/>
                <a:cs typeface="Arial" panose="020B0604020202020204" pitchFamily="34" charset="0"/>
              </a:rPr>
              <a:t>Pedagogy</a:t>
            </a:r>
            <a:r>
              <a:rPr lang="de-DE" sz="850" dirty="0">
                <a:latin typeface="Arial" panose="020B0604020202020204" pitchFamily="34" charset="0"/>
                <a:cs typeface="Arial" panose="020B0604020202020204" pitchFamily="34" charset="0"/>
              </a:rPr>
              <a:t> </a:t>
            </a:r>
            <a:r>
              <a:rPr lang="de-DE" sz="850" dirty="0" err="1">
                <a:latin typeface="Arial" panose="020B0604020202020204" pitchFamily="34" charset="0"/>
                <a:cs typeface="Arial" panose="020B0604020202020204" pitchFamily="34" charset="0"/>
              </a:rPr>
              <a:t>of</a:t>
            </a:r>
            <a:r>
              <a:rPr lang="de-DE" sz="850" dirty="0">
                <a:latin typeface="Arial" panose="020B0604020202020204" pitchFamily="34" charset="0"/>
                <a:cs typeface="Arial" panose="020B0604020202020204" pitchFamily="34" charset="0"/>
              </a:rPr>
              <a:t> Game-</a:t>
            </a:r>
            <a:r>
              <a:rPr lang="de-DE" sz="850" dirty="0" err="1">
                <a:latin typeface="Arial" panose="020B0604020202020204" pitchFamily="34" charset="0"/>
                <a:cs typeface="Arial" panose="020B0604020202020204" pitchFamily="34" charset="0"/>
              </a:rPr>
              <a:t>based</a:t>
            </a:r>
            <a:r>
              <a:rPr lang="de-DE" sz="850" dirty="0">
                <a:latin typeface="Arial" panose="020B0604020202020204" pitchFamily="34" charset="0"/>
                <a:cs typeface="Arial" panose="020B0604020202020204" pitchFamily="34" charset="0"/>
              </a:rPr>
              <a:t> Learning. Cham, </a:t>
            </a:r>
            <a:r>
              <a:rPr lang="de-DE" sz="850" dirty="0" err="1">
                <a:latin typeface="Arial" panose="020B0604020202020204" pitchFamily="34" charset="0"/>
                <a:cs typeface="Arial" panose="020B0604020202020204" pitchFamily="34" charset="0"/>
              </a:rPr>
              <a:t>Switzerland</a:t>
            </a:r>
            <a:r>
              <a:rPr lang="de-DE" sz="850" dirty="0">
                <a:latin typeface="Arial" panose="020B0604020202020204" pitchFamily="34" charset="0"/>
                <a:cs typeface="Arial" panose="020B0604020202020204" pitchFamily="34" charset="0"/>
              </a:rPr>
              <a:t>: Springer, p. 119-121.</a:t>
            </a:r>
          </a:p>
          <a:p>
            <a:r>
              <a:rPr lang="de-DE" sz="850" b="1" dirty="0">
                <a:latin typeface="Arial" panose="020B0604020202020204" pitchFamily="34" charset="0"/>
                <a:cs typeface="Arial" panose="020B0604020202020204" pitchFamily="34" charset="0"/>
              </a:rPr>
              <a:t>Sanz-Prieto, Mariano/de Pablo </a:t>
            </a:r>
            <a:r>
              <a:rPr lang="de-DE" sz="850" b="1" dirty="0" err="1">
                <a:latin typeface="Arial" panose="020B0604020202020204" pitchFamily="34" charset="0"/>
                <a:cs typeface="Arial" panose="020B0604020202020204" pitchFamily="34" charset="0"/>
              </a:rPr>
              <a:t>Gonzáles</a:t>
            </a:r>
            <a:r>
              <a:rPr lang="de-DE" sz="850" b="1" dirty="0">
                <a:latin typeface="Arial" panose="020B0604020202020204" pitchFamily="34" charset="0"/>
                <a:cs typeface="Arial" panose="020B0604020202020204" pitchFamily="34" charset="0"/>
              </a:rPr>
              <a:t>, Gema </a:t>
            </a:r>
            <a:r>
              <a:rPr lang="de-DE" sz="850" dirty="0">
                <a:latin typeface="Arial" panose="020B0604020202020204" pitchFamily="34" charset="0"/>
                <a:cs typeface="Arial" panose="020B0604020202020204" pitchFamily="34" charset="0"/>
              </a:rPr>
              <a:t>(2023): </a:t>
            </a:r>
            <a:r>
              <a:rPr lang="de-DE" sz="850" dirty="0" err="1">
                <a:latin typeface="Arial" panose="020B0604020202020204" pitchFamily="34" charset="0"/>
                <a:cs typeface="Arial" panose="020B0604020202020204" pitchFamily="34" charset="0"/>
              </a:rPr>
              <a:t>Gamify</a:t>
            </a:r>
            <a:r>
              <a:rPr lang="de-DE" sz="850" dirty="0">
                <a:latin typeface="Arial" panose="020B0604020202020204" pitchFamily="34" charset="0"/>
                <a:cs typeface="Arial" panose="020B0604020202020204" pitchFamily="34" charset="0"/>
              </a:rPr>
              <a:t> </a:t>
            </a:r>
            <a:r>
              <a:rPr lang="de-DE" sz="850" dirty="0" err="1">
                <a:latin typeface="Arial" panose="020B0604020202020204" pitchFamily="34" charset="0"/>
                <a:cs typeface="Arial" panose="020B0604020202020204" pitchFamily="34" charset="0"/>
              </a:rPr>
              <a:t>Gamifying</a:t>
            </a:r>
            <a:r>
              <a:rPr lang="de-DE" sz="850" dirty="0">
                <a:latin typeface="Arial" panose="020B0604020202020204" pitchFamily="34" charset="0"/>
                <a:cs typeface="Arial" panose="020B0604020202020204" pitchFamily="34" charset="0"/>
              </a:rPr>
              <a:t>: Learning </a:t>
            </a:r>
            <a:r>
              <a:rPr lang="de-DE" sz="850" dirty="0" err="1">
                <a:latin typeface="Arial" panose="020B0604020202020204" pitchFamily="34" charset="0"/>
                <a:cs typeface="Arial" panose="020B0604020202020204" pitchFamily="34" charset="0"/>
              </a:rPr>
              <a:t>with</a:t>
            </a:r>
            <a:r>
              <a:rPr lang="de-DE" sz="850" dirty="0">
                <a:latin typeface="Arial" panose="020B0604020202020204" pitchFamily="34" charset="0"/>
                <a:cs typeface="Arial" panose="020B0604020202020204" pitchFamily="34" charset="0"/>
              </a:rPr>
              <a:t> Breakouts. In: Daniela, Linda (</a:t>
            </a:r>
            <a:r>
              <a:rPr lang="de-DE" sz="850" dirty="0" err="1">
                <a:latin typeface="Arial" panose="020B0604020202020204" pitchFamily="34" charset="0"/>
                <a:cs typeface="Arial" panose="020B0604020202020204" pitchFamily="34" charset="0"/>
              </a:rPr>
              <a:t>Hrsg</a:t>
            </a:r>
            <a:r>
              <a:rPr lang="de-DE" sz="850" dirty="0">
                <a:latin typeface="Arial" panose="020B0604020202020204" pitchFamily="34" charset="0"/>
                <a:cs typeface="Arial" panose="020B0604020202020204" pitchFamily="34" charset="0"/>
              </a:rPr>
              <a:t>): Smart </a:t>
            </a:r>
            <a:r>
              <a:rPr lang="de-DE" sz="850" dirty="0" err="1">
                <a:latin typeface="Arial" panose="020B0604020202020204" pitchFamily="34" charset="0"/>
                <a:cs typeface="Arial" panose="020B0604020202020204" pitchFamily="34" charset="0"/>
              </a:rPr>
              <a:t>Pedagogy</a:t>
            </a:r>
            <a:r>
              <a:rPr lang="de-DE" sz="850" dirty="0">
                <a:latin typeface="Arial" panose="020B0604020202020204" pitchFamily="34" charset="0"/>
                <a:cs typeface="Arial" panose="020B0604020202020204" pitchFamily="34" charset="0"/>
              </a:rPr>
              <a:t> </a:t>
            </a:r>
            <a:r>
              <a:rPr lang="de-DE" sz="850" dirty="0" err="1">
                <a:latin typeface="Arial" panose="020B0604020202020204" pitchFamily="34" charset="0"/>
                <a:cs typeface="Arial" panose="020B0604020202020204" pitchFamily="34" charset="0"/>
              </a:rPr>
              <a:t>of</a:t>
            </a:r>
            <a:r>
              <a:rPr lang="de-DE" sz="850" dirty="0">
                <a:latin typeface="Arial" panose="020B0604020202020204" pitchFamily="34" charset="0"/>
                <a:cs typeface="Arial" panose="020B0604020202020204" pitchFamily="34" charset="0"/>
              </a:rPr>
              <a:t> Game-</a:t>
            </a:r>
            <a:r>
              <a:rPr lang="de-DE" sz="850" dirty="0" err="1">
                <a:latin typeface="Arial" panose="020B0604020202020204" pitchFamily="34" charset="0"/>
                <a:cs typeface="Arial" panose="020B0604020202020204" pitchFamily="34" charset="0"/>
              </a:rPr>
              <a:t>based</a:t>
            </a:r>
            <a:r>
              <a:rPr lang="de-DE" sz="850" dirty="0">
                <a:latin typeface="Arial" panose="020B0604020202020204" pitchFamily="34" charset="0"/>
                <a:cs typeface="Arial" panose="020B0604020202020204" pitchFamily="34" charset="0"/>
              </a:rPr>
              <a:t> Learning. Cham, </a:t>
            </a:r>
            <a:r>
              <a:rPr lang="de-DE" sz="850" dirty="0" err="1">
                <a:latin typeface="Arial" panose="020B0604020202020204" pitchFamily="34" charset="0"/>
                <a:cs typeface="Arial" panose="020B0604020202020204" pitchFamily="34" charset="0"/>
              </a:rPr>
              <a:t>Switzerland</a:t>
            </a:r>
            <a:r>
              <a:rPr lang="de-DE" sz="850" dirty="0">
                <a:latin typeface="Arial" panose="020B0604020202020204" pitchFamily="34" charset="0"/>
                <a:cs typeface="Arial" panose="020B0604020202020204" pitchFamily="34" charset="0"/>
              </a:rPr>
              <a:t>: Springer, p. 103-106. </a:t>
            </a:r>
          </a:p>
        </p:txBody>
      </p:sp>
      <p:pic>
        <p:nvPicPr>
          <p:cNvPr id="9" name="pros and couns escape room winnie the witch">
            <a:hlinkClick r:id="" action="ppaction://media"/>
            <a:extLst>
              <a:ext uri="{FF2B5EF4-FFF2-40B4-BE49-F238E27FC236}">
                <a16:creationId xmlns:a16="http://schemas.microsoft.com/office/drawing/2014/main" id="{BC5E44D5-ECE6-C96D-4368-3CD27B3D4EC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13729" y="248877"/>
            <a:ext cx="609600" cy="609600"/>
          </a:xfrm>
          <a:prstGeom prst="rect">
            <a:avLst/>
          </a:prstGeom>
        </p:spPr>
      </p:pic>
      <p:pic>
        <p:nvPicPr>
          <p:cNvPr id="10" name="Grafik 9">
            <a:extLst>
              <a:ext uri="{FF2B5EF4-FFF2-40B4-BE49-F238E27FC236}">
                <a16:creationId xmlns:a16="http://schemas.microsoft.com/office/drawing/2014/main" id="{9C1456B5-CE1F-325C-3A68-7278289BD2A2}"/>
              </a:ext>
            </a:extLst>
          </p:cNvPr>
          <p:cNvPicPr>
            <a:picLocks noChangeAspect="1"/>
          </p:cNvPicPr>
          <p:nvPr/>
        </p:nvPicPr>
        <p:blipFill>
          <a:blip r:embed="rId7"/>
          <a:stretch>
            <a:fillRect/>
          </a:stretch>
        </p:blipFill>
        <p:spPr>
          <a:xfrm>
            <a:off x="10869053" y="6111008"/>
            <a:ext cx="1322947" cy="658425"/>
          </a:xfrm>
          <a:prstGeom prst="rect">
            <a:avLst/>
          </a:prstGeom>
        </p:spPr>
      </p:pic>
    </p:spTree>
    <p:extLst>
      <p:ext uri="{BB962C8B-B14F-4D97-AF65-F5344CB8AC3E}">
        <p14:creationId xmlns:p14="http://schemas.microsoft.com/office/powerpoint/2010/main" val="3602131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886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77DA80-9F37-52FE-D340-0685065C88CF}"/>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Example of the Digital Escape Room “Winnie the Witch”</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4223257B-06CF-73F1-7C01-281AA658CBE8}"/>
              </a:ext>
            </a:extLst>
          </p:cNvPr>
          <p:cNvSpPr>
            <a:spLocks noGrp="1"/>
          </p:cNvSpPr>
          <p:nvPr>
            <p:ph idx="1"/>
          </p:nvPr>
        </p:nvSpPr>
        <p:spPr>
          <a:xfrm>
            <a:off x="3884016" y="462896"/>
            <a:ext cx="7315200" cy="1082679"/>
          </a:xfrm>
        </p:spPr>
        <p:txBody>
          <a:bodyPr>
            <a:normAutofit/>
          </a:bodyPr>
          <a:lstStyle/>
          <a:p>
            <a:pPr marL="0" indent="0">
              <a:buNone/>
            </a:pPr>
            <a:r>
              <a:rPr lang="de-DE" b="1" dirty="0">
                <a:latin typeface="Arial" panose="020B0604020202020204" pitchFamily="34" charset="0"/>
                <a:cs typeface="Arial" panose="020B0604020202020204" pitchFamily="34" charset="0"/>
              </a:rPr>
              <a:t>4.5 Pros and </a:t>
            </a:r>
            <a:r>
              <a:rPr lang="de-DE" b="1" dirty="0" err="1">
                <a:latin typeface="Arial" panose="020B0604020202020204" pitchFamily="34" charset="0"/>
                <a:cs typeface="Arial" panose="020B0604020202020204" pitchFamily="34" charset="0"/>
              </a:rPr>
              <a:t>Cons</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of</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the</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session</a:t>
            </a:r>
            <a:r>
              <a:rPr lang="de-DE" b="1" dirty="0">
                <a:latin typeface="Arial" panose="020B0604020202020204" pitchFamily="34" charset="0"/>
                <a:cs typeface="Arial" panose="020B0604020202020204" pitchFamily="34" charset="0"/>
              </a:rPr>
              <a:t> plan and possible </a:t>
            </a:r>
            <a:r>
              <a:rPr lang="de-DE" b="1" dirty="0" err="1">
                <a:latin typeface="Arial" panose="020B0604020202020204" pitchFamily="34" charset="0"/>
                <a:cs typeface="Arial" panose="020B0604020202020204" pitchFamily="34" charset="0"/>
              </a:rPr>
              <a:t>advancement</a:t>
            </a:r>
            <a:endParaRPr lang="de-DE" b="1" dirty="0">
              <a:latin typeface="Arial" panose="020B0604020202020204" pitchFamily="34" charset="0"/>
              <a:cs typeface="Arial" panose="020B0604020202020204" pitchFamily="34" charset="0"/>
            </a:endParaRPr>
          </a:p>
        </p:txBody>
      </p:sp>
      <p:graphicFrame>
        <p:nvGraphicFramePr>
          <p:cNvPr id="4" name="Tabelle 3">
            <a:extLst>
              <a:ext uri="{FF2B5EF4-FFF2-40B4-BE49-F238E27FC236}">
                <a16:creationId xmlns:a16="http://schemas.microsoft.com/office/drawing/2014/main" id="{BEC4BAE2-941E-6F8B-F929-202792DFF230}"/>
              </a:ext>
            </a:extLst>
          </p:cNvPr>
          <p:cNvGraphicFramePr>
            <a:graphicFrameLocks noGrp="1"/>
          </p:cNvGraphicFramePr>
          <p:nvPr>
            <p:extLst>
              <p:ext uri="{D42A27DB-BD31-4B8C-83A1-F6EECF244321}">
                <p14:modId xmlns:p14="http://schemas.microsoft.com/office/powerpoint/2010/main" val="1181290420"/>
              </p:ext>
            </p:extLst>
          </p:nvPr>
        </p:nvGraphicFramePr>
        <p:xfrm>
          <a:off x="3639574" y="1545575"/>
          <a:ext cx="8128000" cy="4413808"/>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542541853"/>
                    </a:ext>
                  </a:extLst>
                </a:gridCol>
                <a:gridCol w="4064000">
                  <a:extLst>
                    <a:ext uri="{9D8B030D-6E8A-4147-A177-3AD203B41FA5}">
                      <a16:colId xmlns:a16="http://schemas.microsoft.com/office/drawing/2014/main" val="1351298722"/>
                    </a:ext>
                  </a:extLst>
                </a:gridCol>
              </a:tblGrid>
              <a:tr h="669525">
                <a:tc>
                  <a:txBody>
                    <a:bodyPr/>
                    <a:lstStyle/>
                    <a:p>
                      <a:r>
                        <a:rPr lang="de-DE" sz="2000" dirty="0">
                          <a:latin typeface="Arial" panose="020B0604020202020204" pitchFamily="34" charset="0"/>
                          <a:cs typeface="Arial" panose="020B0604020202020204" pitchFamily="34" charset="0"/>
                        </a:rPr>
                        <a:t>Pros</a:t>
                      </a:r>
                    </a:p>
                  </a:txBody>
                  <a:tcPr/>
                </a:tc>
                <a:tc>
                  <a:txBody>
                    <a:bodyPr/>
                    <a:lstStyle/>
                    <a:p>
                      <a:r>
                        <a:rPr lang="de-DE" sz="2000" dirty="0" err="1">
                          <a:latin typeface="Arial" panose="020B0604020202020204" pitchFamily="34" charset="0"/>
                          <a:cs typeface="Arial" panose="020B0604020202020204" pitchFamily="34" charset="0"/>
                        </a:rPr>
                        <a:t>Cons</a:t>
                      </a:r>
                      <a:endParaRPr lang="de-DE" sz="2000" dirty="0">
                        <a:latin typeface="Arial" panose="020B0604020202020204" pitchFamily="34" charset="0"/>
                        <a:cs typeface="Arial" panose="020B0604020202020204" pitchFamily="34" charset="0"/>
                      </a:endParaRPr>
                    </a:p>
                    <a:p>
                      <a:endParaRPr lang="de-DE" dirty="0"/>
                    </a:p>
                  </a:txBody>
                  <a:tcPr/>
                </a:tc>
                <a:extLst>
                  <a:ext uri="{0D108BD9-81ED-4DB2-BD59-A6C34878D82A}">
                    <a16:rowId xmlns:a16="http://schemas.microsoft.com/office/drawing/2014/main" val="2267548754"/>
                  </a:ext>
                </a:extLst>
              </a:tr>
              <a:tr h="3743248">
                <a:tc>
                  <a:txBody>
                    <a:bodyPr/>
                    <a:lstStyle/>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three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phases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storytelling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lessons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pre-listening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phase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while-listening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phase</a:t>
                      </a:r>
                      <a:r>
                        <a:rPr lang="de-DE" sz="1700" dirty="0">
                          <a:latin typeface="Arial" panose="020B0604020202020204" pitchFamily="34" charset="0"/>
                          <a:cs typeface="Arial" panose="020B0604020202020204" pitchFamily="34" charset="0"/>
                        </a:rPr>
                        <a:t>, post-</a:t>
                      </a:r>
                      <a:r>
                        <a:rPr lang="de-DE" sz="1700" dirty="0" err="1">
                          <a:latin typeface="Arial" panose="020B0604020202020204" pitchFamily="34" charset="0"/>
                          <a:cs typeface="Arial" panose="020B0604020202020204" pitchFamily="34" charset="0"/>
                        </a:rPr>
                        <a:t>listening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phase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are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included</a:t>
                      </a:r>
                      <a:r>
                        <a:rPr lang="de-DE" sz="1700" dirty="0">
                          <a:latin typeface="Arial" panose="020B0604020202020204" pitchFamily="34" charset="0"/>
                          <a:cs typeface="Arial" panose="020B0604020202020204" pitchFamily="34" charset="0"/>
                        </a:rPr>
                        <a:t> (Böttger, 2020)</a:t>
                      </a:r>
                    </a:p>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participation</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students</a:t>
                      </a:r>
                      <a:r>
                        <a:rPr lang="de-DE" sz="1700" dirty="0">
                          <a:latin typeface="Arial" panose="020B0604020202020204" pitchFamily="34" charset="0"/>
                          <a:cs typeface="Arial" panose="020B0604020202020204" pitchFamily="34" charset="0"/>
                        </a:rPr>
                        <a:t> in </a:t>
                      </a:r>
                      <a:r>
                        <a:rPr lang="de-DE" sz="1700" dirty="0" err="1">
                          <a:latin typeface="Arial" panose="020B0604020202020204" pitchFamily="34" charset="0"/>
                          <a:cs typeface="Arial" panose="020B0604020202020204" pitchFamily="34" charset="0"/>
                        </a:rPr>
                        <a:t>storytelling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lessons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is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included</a:t>
                      </a:r>
                      <a:r>
                        <a:rPr lang="de-DE" sz="1700" dirty="0">
                          <a:latin typeface="Arial" panose="020B0604020202020204" pitchFamily="34" charset="0"/>
                          <a:cs typeface="Arial" panose="020B0604020202020204" pitchFamily="34" charset="0"/>
                        </a:rPr>
                        <a:t> (Cameron, 2001)</a:t>
                      </a:r>
                    </a:p>
                    <a:p>
                      <a:pPr marL="285750" indent="-285750">
                        <a:buFont typeface="Arial" panose="020B0604020202020204" pitchFamily="34" charset="0"/>
                        <a:buChar char="•"/>
                      </a:pPr>
                      <a:r>
                        <a:rPr lang="de-DE" sz="1700" dirty="0">
                          <a:latin typeface="Arial" panose="020B0604020202020204" pitchFamily="34" charset="0"/>
                          <a:cs typeface="Arial" panose="020B0604020202020204" pitchFamily="34" charset="0"/>
                        </a:rPr>
                        <a:t>digital </a:t>
                      </a:r>
                      <a:r>
                        <a:rPr lang="de-DE" sz="1700" dirty="0" err="1">
                          <a:latin typeface="Arial" panose="020B0604020202020204" pitchFamily="34" charset="0"/>
                          <a:cs typeface="Arial" panose="020B0604020202020204" pitchFamily="34" charset="0"/>
                        </a:rPr>
                        <a:t>escape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room</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students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have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possibility</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to</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create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tasks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for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their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escape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room</a:t>
                      </a:r>
                      <a:r>
                        <a:rPr lang="de-DE" sz="1700" dirty="0">
                          <a:latin typeface="Arial" panose="020B0604020202020204" pitchFamily="34" charset="0"/>
                          <a:cs typeface="Arial" panose="020B0604020202020204" pitchFamily="34" charset="0"/>
                        </a:rPr>
                        <a:t> -&gt; </a:t>
                      </a:r>
                      <a:r>
                        <a:rPr lang="de-DE" sz="1700" dirty="0" err="1">
                          <a:latin typeface="Arial" panose="020B0604020202020204" pitchFamily="34" charset="0"/>
                          <a:cs typeface="Arial" panose="020B0604020202020204" pitchFamily="34" charset="0"/>
                        </a:rPr>
                        <a:t>audio</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files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pictures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texts</a:t>
                      </a:r>
                      <a:r>
                        <a:rPr lang="de-DE" sz="1700" dirty="0">
                          <a:latin typeface="Arial" panose="020B0604020202020204" pitchFamily="34" charset="0"/>
                          <a:cs typeface="Arial" panose="020B0604020202020204" pitchFamily="34" charset="0"/>
                        </a:rPr>
                        <a:t> (Bündgens-Kosten, 2021)</a:t>
                      </a:r>
                    </a:p>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students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work</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together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to</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create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tasks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Gravelsina</a:t>
                      </a:r>
                      <a:r>
                        <a:rPr lang="de-DE" sz="1700" dirty="0">
                          <a:latin typeface="Arial" panose="020B0604020202020204" pitchFamily="34" charset="0"/>
                          <a:cs typeface="Arial" panose="020B0604020202020204" pitchFamily="34" charset="0"/>
                        </a:rPr>
                        <a:t>/Daniela, 2023)</a:t>
                      </a:r>
                    </a:p>
                  </a:txBody>
                  <a:tcPr/>
                </a:tc>
                <a:tc>
                  <a:txBody>
                    <a:bodyPr/>
                    <a:lstStyle/>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three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important</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phases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of</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storytelling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aren‘t</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planned</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completely</a:t>
                      </a:r>
                      <a:r>
                        <a:rPr lang="de-DE" sz="1700" dirty="0">
                          <a:latin typeface="Arial" panose="020B0604020202020204" pitchFamily="34" charset="0"/>
                          <a:cs typeface="Arial" panose="020B0604020202020204" pitchFamily="34" charset="0"/>
                        </a:rPr>
                        <a:t> (Böttger, 2020)</a:t>
                      </a:r>
                    </a:p>
                    <a:p>
                      <a:pPr marL="285750" indent="-285750">
                        <a:buFont typeface="Arial" panose="020B0604020202020204" pitchFamily="34" charset="0"/>
                        <a:buChar char="•"/>
                      </a:pPr>
                      <a:r>
                        <a:rPr lang="de-DE" sz="1700" dirty="0" err="1">
                          <a:latin typeface="Arial" panose="020B0604020202020204" pitchFamily="34" charset="0"/>
                          <a:cs typeface="Arial" panose="020B0604020202020204" pitchFamily="34" charset="0"/>
                        </a:rPr>
                        <a:t>only</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two</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lessons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planned</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for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storytelling</a:t>
                      </a:r>
                      <a:r>
                        <a:rPr lang="de-DE" sz="1700" dirty="0">
                          <a:latin typeface="Arial" panose="020B0604020202020204" pitchFamily="34" charset="0"/>
                          <a:cs typeface="Arial" panose="020B0604020202020204" pitchFamily="34" charset="0"/>
                        </a:rPr>
                        <a:t> (Cameron, 2001)</a:t>
                      </a:r>
                    </a:p>
                    <a:p>
                      <a:pPr marL="285750" indent="-285750">
                        <a:buFont typeface="Arial" panose="020B0604020202020204" pitchFamily="34" charset="0"/>
                        <a:buChar char="•"/>
                      </a:pPr>
                      <a:r>
                        <a:rPr lang="de-DE" sz="1700" dirty="0">
                          <a:latin typeface="Arial" panose="020B0604020202020204" pitchFamily="34" charset="0"/>
                          <a:cs typeface="Arial" panose="020B0604020202020204" pitchFamily="34" charset="0"/>
                        </a:rPr>
                        <a:t>Tasks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students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could</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create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are</a:t>
                      </a:r>
                      <a:r>
                        <a:rPr lang="de-DE" sz="1700" dirty="0">
                          <a:latin typeface="Arial" panose="020B0604020202020204" pitchFamily="34" charset="0"/>
                          <a:cs typeface="Arial" panose="020B0604020202020204" pitchFamily="34" charset="0"/>
                        </a:rPr>
                        <a:t> not </a:t>
                      </a:r>
                      <a:r>
                        <a:rPr lang="de-DE" sz="1700" dirty="0" err="1">
                          <a:latin typeface="Arial" panose="020B0604020202020204" pitchFamily="34" charset="0"/>
                          <a:cs typeface="Arial" panose="020B0604020202020204" pitchFamily="34" charset="0"/>
                        </a:rPr>
                        <a:t>prepared</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enough</a:t>
                      </a:r>
                      <a:r>
                        <a:rPr lang="de-DE" sz="1700" dirty="0">
                          <a:latin typeface="Arial" panose="020B0604020202020204" pitchFamily="34" charset="0"/>
                          <a:cs typeface="Arial" panose="020B0604020202020204" pitchFamily="34" charset="0"/>
                        </a:rPr>
                        <a:t> -&gt; </a:t>
                      </a:r>
                      <a:r>
                        <a:rPr lang="de-DE" sz="1700" dirty="0" err="1">
                          <a:latin typeface="Arial" panose="020B0604020202020204" pitchFamily="34" charset="0"/>
                          <a:cs typeface="Arial" panose="020B0604020202020204" pitchFamily="34" charset="0"/>
                        </a:rPr>
                        <a:t>difficulties</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while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preparing</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the</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tasks</a:t>
                      </a:r>
                      <a:r>
                        <a:rPr lang="de-DE" sz="1700" dirty="0">
                          <a:latin typeface="Arial" panose="020B0604020202020204" pitchFamily="34" charset="0"/>
                          <a:cs typeface="Arial" panose="020B0604020202020204" pitchFamily="34" charset="0"/>
                        </a:rPr>
                        <a:t>! (Caruso, Hofmann &amp; Rohde, 2021)</a:t>
                      </a:r>
                    </a:p>
                    <a:p>
                      <a:pPr marL="285750" indent="-285750">
                        <a:buFont typeface="Arial" panose="020B0604020202020204" pitchFamily="34" charset="0"/>
                        <a:buChar char="•"/>
                      </a:pPr>
                      <a:r>
                        <a:rPr lang="de-DE" sz="1700" dirty="0">
                          <a:latin typeface="Arial" panose="020B0604020202020204" pitchFamily="34" charset="0"/>
                          <a:cs typeface="Arial" panose="020B0604020202020204" pitchFamily="34" charset="0"/>
                        </a:rPr>
                        <a:t>time </a:t>
                      </a:r>
                      <a:r>
                        <a:rPr lang="de-DE" sz="1700" dirty="0" err="1">
                          <a:latin typeface="Arial" panose="020B0604020202020204" pitchFamily="34" charset="0"/>
                          <a:cs typeface="Arial" panose="020B0604020202020204" pitchFamily="34" charset="0"/>
                        </a:rPr>
                        <a:t>for</a:t>
                      </a:r>
                      <a:r>
                        <a:rPr lang="de-DE" sz="1700" dirty="0">
                          <a:latin typeface="Arial" panose="020B0604020202020204" pitchFamily="34" charset="0"/>
                          <a:cs typeface="Arial" panose="020B0604020202020204" pitchFamily="34" charset="0"/>
                        </a:rPr>
                        <a:t> </a:t>
                      </a:r>
                      <a:r>
                        <a:rPr lang="de-DE" sz="1700" dirty="0" err="1">
                          <a:latin typeface="Arial" panose="020B0604020202020204" pitchFamily="34" charset="0"/>
                          <a:cs typeface="Arial" panose="020B0604020202020204" pitchFamily="34" charset="0"/>
                        </a:rPr>
                        <a:t>preparation</a:t>
                      </a:r>
                      <a:r>
                        <a:rPr lang="de-DE" sz="1700" dirty="0">
                          <a:latin typeface="Arial" panose="020B0604020202020204" pitchFamily="34" charset="0"/>
                          <a:cs typeface="Arial" panose="020B0604020202020204" pitchFamily="34" charset="0"/>
                        </a:rPr>
                        <a:t> (</a:t>
                      </a:r>
                      <a:r>
                        <a:rPr lang="sv-SE" sz="1700" dirty="0">
                          <a:latin typeface="Arial" panose="020B0604020202020204" pitchFamily="34" charset="0"/>
                          <a:cs typeface="Arial" panose="020B0604020202020204" pitchFamily="34" charset="0"/>
                        </a:rPr>
                        <a:t>Gravelsina/Daniela, 2023)</a:t>
                      </a:r>
                      <a:endParaRPr lang="de-DE" sz="17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17690444"/>
                  </a:ext>
                </a:extLst>
              </a:tr>
            </a:tbl>
          </a:graphicData>
        </a:graphic>
      </p:graphicFrame>
      <p:pic>
        <p:nvPicPr>
          <p:cNvPr id="5" name="Grafik 4">
            <a:extLst>
              <a:ext uri="{FF2B5EF4-FFF2-40B4-BE49-F238E27FC236}">
                <a16:creationId xmlns:a16="http://schemas.microsoft.com/office/drawing/2014/main" id="{3EEFC947-2D1C-DFCC-5C08-B6D3B834A0E3}"/>
              </a:ext>
            </a:extLst>
          </p:cNvPr>
          <p:cNvPicPr>
            <a:picLocks noChangeAspect="1"/>
          </p:cNvPicPr>
          <p:nvPr/>
        </p:nvPicPr>
        <p:blipFill>
          <a:blip r:embed="rId4"/>
          <a:stretch>
            <a:fillRect/>
          </a:stretch>
        </p:blipFill>
        <p:spPr>
          <a:xfrm>
            <a:off x="5313531" y="1635685"/>
            <a:ext cx="414564" cy="408467"/>
          </a:xfrm>
          <a:prstGeom prst="rect">
            <a:avLst/>
          </a:prstGeom>
        </p:spPr>
      </p:pic>
      <p:pic>
        <p:nvPicPr>
          <p:cNvPr id="6" name="Grafik 5">
            <a:extLst>
              <a:ext uri="{FF2B5EF4-FFF2-40B4-BE49-F238E27FC236}">
                <a16:creationId xmlns:a16="http://schemas.microsoft.com/office/drawing/2014/main" id="{03164D42-33A6-F387-3928-A569BEF15D08}"/>
              </a:ext>
            </a:extLst>
          </p:cNvPr>
          <p:cNvPicPr>
            <a:picLocks noChangeAspect="1"/>
          </p:cNvPicPr>
          <p:nvPr/>
        </p:nvPicPr>
        <p:blipFill>
          <a:blip r:embed="rId5"/>
          <a:stretch>
            <a:fillRect/>
          </a:stretch>
        </p:blipFill>
        <p:spPr>
          <a:xfrm>
            <a:off x="9290575" y="1582446"/>
            <a:ext cx="542591" cy="524301"/>
          </a:xfrm>
          <a:prstGeom prst="rect">
            <a:avLst/>
          </a:prstGeom>
        </p:spPr>
      </p:pic>
      <p:sp>
        <p:nvSpPr>
          <p:cNvPr id="7" name="Textfeld 6">
            <a:extLst>
              <a:ext uri="{FF2B5EF4-FFF2-40B4-BE49-F238E27FC236}">
                <a16:creationId xmlns:a16="http://schemas.microsoft.com/office/drawing/2014/main" id="{B2A181AF-F7A7-CA4C-64B8-4E72139C200D}"/>
              </a:ext>
            </a:extLst>
          </p:cNvPr>
          <p:cNvSpPr txBox="1"/>
          <p:nvPr/>
        </p:nvSpPr>
        <p:spPr>
          <a:xfrm>
            <a:off x="157179" y="6099813"/>
            <a:ext cx="10727268" cy="707886"/>
          </a:xfrm>
          <a:prstGeom prst="rect">
            <a:avLst/>
          </a:prstGeom>
          <a:noFill/>
        </p:spPr>
        <p:txBody>
          <a:bodyPr wrap="square" rtlCol="0">
            <a:spAutoFit/>
          </a:bodyPr>
          <a:lstStyle/>
          <a:p>
            <a:r>
              <a:rPr lang="de-DE" sz="800" b="1" dirty="0">
                <a:latin typeface="Arial" panose="020B0604020202020204" pitchFamily="34" charset="0"/>
                <a:cs typeface="Arial" panose="020B0604020202020204" pitchFamily="34" charset="0"/>
              </a:rPr>
              <a:t>Böttger, Heiner </a:t>
            </a:r>
            <a:r>
              <a:rPr lang="de-DE" sz="800" dirty="0">
                <a:latin typeface="Arial" panose="020B0604020202020204" pitchFamily="34" charset="0"/>
                <a:cs typeface="Arial" panose="020B0604020202020204" pitchFamily="34" charset="0"/>
              </a:rPr>
              <a:t>(2020): Englisch lernen in der Grundschule. Eine kindgerechte Fachdidaktik. 3., vollständig überarbeitete Auflage. Bad Heilbrunn: Julius Klinkhardt, p. 63-64, 121-122. </a:t>
            </a:r>
          </a:p>
          <a:p>
            <a:r>
              <a:rPr lang="de-DE" sz="800" b="1" dirty="0">
                <a:latin typeface="Arial" panose="020B0604020202020204" pitchFamily="34" charset="0"/>
                <a:cs typeface="Arial" panose="020B0604020202020204" pitchFamily="34" charset="0"/>
              </a:rPr>
              <a:t>Bündgens-Kosten, Judith </a:t>
            </a:r>
            <a:r>
              <a:rPr lang="de-DE" sz="800" dirty="0">
                <a:latin typeface="Arial" panose="020B0604020202020204" pitchFamily="34" charset="0"/>
                <a:cs typeface="Arial" panose="020B0604020202020204" pitchFamily="34" charset="0"/>
              </a:rPr>
              <a:t>(2021): </a:t>
            </a:r>
            <a:r>
              <a:rPr lang="de-DE" sz="800" dirty="0" err="1">
                <a:latin typeface="Arial" panose="020B0604020202020204" pitchFamily="34" charset="0"/>
                <a:cs typeface="Arial" panose="020B0604020202020204" pitchFamily="34" charset="0"/>
              </a:rPr>
              <a:t>Breakout</a:t>
            </a:r>
            <a:r>
              <a:rPr lang="de-DE" sz="800" dirty="0">
                <a:latin typeface="Arial" panose="020B0604020202020204" pitchFamily="34" charset="0"/>
                <a:cs typeface="Arial" panose="020B0604020202020204" pitchFamily="34" charset="0"/>
              </a:rPr>
              <a:t> Games im Englischunterricht. In: Bündgens-Kosten, Judith/Schildhauer, Peter (Hrsg.): Englischunterricht in einer digitalisierten Gesellschaft. Weinheim/Basel: Beltz, p. 166-172.</a:t>
            </a:r>
          </a:p>
          <a:p>
            <a:r>
              <a:rPr lang="de-DE" sz="800" b="1" dirty="0">
                <a:latin typeface="Arial" panose="020B0604020202020204" pitchFamily="34" charset="0"/>
                <a:cs typeface="Arial" panose="020B0604020202020204" pitchFamily="34" charset="0"/>
              </a:rPr>
              <a:t>Cameron, Lynne </a:t>
            </a:r>
            <a:r>
              <a:rPr lang="de-DE" sz="800" dirty="0">
                <a:latin typeface="Arial" panose="020B0604020202020204" pitchFamily="34" charset="0"/>
                <a:cs typeface="Arial" panose="020B0604020202020204" pitchFamily="34" charset="0"/>
              </a:rPr>
              <a:t>(2001): Teaching </a:t>
            </a:r>
            <a:r>
              <a:rPr lang="de-DE" sz="800" dirty="0" err="1">
                <a:latin typeface="Arial" panose="020B0604020202020204" pitchFamily="34" charset="0"/>
                <a:cs typeface="Arial" panose="020B0604020202020204" pitchFamily="34" charset="0"/>
              </a:rPr>
              <a:t>Languages</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to</a:t>
            </a:r>
            <a:r>
              <a:rPr lang="de-DE" sz="800" dirty="0">
                <a:latin typeface="Arial" panose="020B0604020202020204" pitchFamily="34" charset="0"/>
                <a:cs typeface="Arial" panose="020B0604020202020204" pitchFamily="34" charset="0"/>
              </a:rPr>
              <a:t> Young </a:t>
            </a:r>
            <a:r>
              <a:rPr lang="de-DE" sz="800" dirty="0" err="1">
                <a:latin typeface="Arial" panose="020B0604020202020204" pitchFamily="34" charset="0"/>
                <a:cs typeface="Arial" panose="020B0604020202020204" pitchFamily="34" charset="0"/>
              </a:rPr>
              <a:t>Learners</a:t>
            </a:r>
            <a:r>
              <a:rPr lang="de-DE" sz="800" dirty="0">
                <a:latin typeface="Arial" panose="020B0604020202020204" pitchFamily="34" charset="0"/>
                <a:cs typeface="Arial" panose="020B0604020202020204" pitchFamily="34" charset="0"/>
              </a:rPr>
              <a:t>. Cambridge: Cambridge University Press, p. 159-166. </a:t>
            </a:r>
          </a:p>
          <a:p>
            <a:r>
              <a:rPr lang="de-DE" sz="800" b="1" dirty="0">
                <a:latin typeface="Arial" panose="020B0604020202020204" pitchFamily="34" charset="0"/>
                <a:cs typeface="Arial" panose="020B0604020202020204" pitchFamily="34" charset="0"/>
              </a:rPr>
              <a:t>Caruso, Hofmann &amp; Rohde </a:t>
            </a:r>
            <a:r>
              <a:rPr lang="de-DE" sz="800" dirty="0">
                <a:latin typeface="Arial" panose="020B0604020202020204" pitchFamily="34" charset="0"/>
                <a:cs typeface="Arial" panose="020B0604020202020204" pitchFamily="34" charset="0"/>
              </a:rPr>
              <a:t>(2021): </a:t>
            </a:r>
            <a:r>
              <a:rPr lang="de-DE" sz="800" dirty="0" err="1">
                <a:latin typeface="Arial" panose="020B0604020202020204" pitchFamily="34" charset="0"/>
                <a:cs typeface="Arial" panose="020B0604020202020204" pitchFamily="34" charset="0"/>
              </a:rPr>
              <a:t>Get’em</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While</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They’re</a:t>
            </a:r>
            <a:r>
              <a:rPr lang="de-DE" sz="800" dirty="0">
                <a:latin typeface="Arial" panose="020B0604020202020204" pitchFamily="34" charset="0"/>
                <a:cs typeface="Arial" panose="020B0604020202020204" pitchFamily="34" charset="0"/>
              </a:rPr>
              <a:t> Young. </a:t>
            </a:r>
            <a:r>
              <a:rPr lang="de-DE" sz="800" dirty="0" err="1">
                <a:latin typeface="Arial" panose="020B0604020202020204" pitchFamily="34" charset="0"/>
                <a:cs typeface="Arial" panose="020B0604020202020204" pitchFamily="34" charset="0"/>
              </a:rPr>
              <a:t>Complex</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Digitally-Mediated</a:t>
            </a:r>
            <a:r>
              <a:rPr lang="de-DE" sz="800" dirty="0">
                <a:latin typeface="Arial" panose="020B0604020202020204" pitchFamily="34" charset="0"/>
                <a:cs typeface="Arial" panose="020B0604020202020204" pitchFamily="34" charset="0"/>
              </a:rPr>
              <a:t> Tasks </a:t>
            </a:r>
            <a:r>
              <a:rPr lang="de-DE" sz="800" dirty="0" err="1">
                <a:latin typeface="Arial" panose="020B0604020202020204" pitchFamily="34" charset="0"/>
                <a:cs typeface="Arial" panose="020B0604020202020204" pitchFamily="34" charset="0"/>
              </a:rPr>
              <a:t>for</a:t>
            </a:r>
            <a:r>
              <a:rPr lang="de-DE" sz="800" dirty="0">
                <a:latin typeface="Arial" panose="020B0604020202020204" pitchFamily="34" charset="0"/>
                <a:cs typeface="Arial" panose="020B0604020202020204" pitchFamily="34" charset="0"/>
              </a:rPr>
              <a:t> EFL </a:t>
            </a:r>
            <a:r>
              <a:rPr lang="de-DE" sz="800" dirty="0" err="1">
                <a:latin typeface="Arial" panose="020B0604020202020204" pitchFamily="34" charset="0"/>
                <a:cs typeface="Arial" panose="020B0604020202020204" pitchFamily="34" charset="0"/>
              </a:rPr>
              <a:t>Learners</a:t>
            </a:r>
            <a:r>
              <a:rPr lang="de-DE" sz="800" dirty="0">
                <a:latin typeface="Arial" panose="020B0604020202020204" pitchFamily="34" charset="0"/>
                <a:cs typeface="Arial" panose="020B0604020202020204" pitchFamily="34" charset="0"/>
              </a:rPr>
              <a:t> in Primary School., p.187- 195. </a:t>
            </a:r>
          </a:p>
          <a:p>
            <a:r>
              <a:rPr lang="de-DE" sz="800" b="1" dirty="0" err="1">
                <a:latin typeface="Arial" panose="020B0604020202020204" pitchFamily="34" charset="0"/>
                <a:cs typeface="Arial" panose="020B0604020202020204" pitchFamily="34" charset="0"/>
              </a:rPr>
              <a:t>Gravelsina</a:t>
            </a:r>
            <a:r>
              <a:rPr lang="de-DE" sz="800" b="1" dirty="0">
                <a:latin typeface="Arial" panose="020B0604020202020204" pitchFamily="34" charset="0"/>
                <a:cs typeface="Arial" panose="020B0604020202020204" pitchFamily="34" charset="0"/>
              </a:rPr>
              <a:t>, Elina/Daniela, Linda </a:t>
            </a:r>
            <a:r>
              <a:rPr lang="de-DE" sz="800" dirty="0">
                <a:latin typeface="Arial" panose="020B0604020202020204" pitchFamily="34" charset="0"/>
                <a:cs typeface="Arial" panose="020B0604020202020204" pitchFamily="34" charset="0"/>
              </a:rPr>
              <a:t>(2023): </a:t>
            </a:r>
            <a:r>
              <a:rPr lang="de-DE" sz="800" dirty="0" err="1">
                <a:latin typeface="Arial" panose="020B0604020202020204" pitchFamily="34" charset="0"/>
                <a:cs typeface="Arial" panose="020B0604020202020204" pitchFamily="34" charset="0"/>
              </a:rPr>
              <a:t>Designing</a:t>
            </a:r>
            <a:r>
              <a:rPr lang="de-DE" sz="800" dirty="0">
                <a:latin typeface="Arial" panose="020B0604020202020204" pitchFamily="34" charset="0"/>
                <a:cs typeface="Arial" panose="020B0604020202020204" pitchFamily="34" charset="0"/>
              </a:rPr>
              <a:t> an Online Escape Room </a:t>
            </a:r>
            <a:r>
              <a:rPr lang="de-DE" sz="800" dirty="0" err="1">
                <a:latin typeface="Arial" panose="020B0604020202020204" pitchFamily="34" charset="0"/>
                <a:cs typeface="Arial" panose="020B0604020202020204" pitchFamily="34" charset="0"/>
              </a:rPr>
              <a:t>as</a:t>
            </a:r>
            <a:r>
              <a:rPr lang="de-DE" sz="800" dirty="0">
                <a:latin typeface="Arial" panose="020B0604020202020204" pitchFamily="34" charset="0"/>
                <a:cs typeface="Arial" panose="020B0604020202020204" pitchFamily="34" charset="0"/>
              </a:rPr>
              <a:t> an Educational Tool. In: Daniela, Linda (</a:t>
            </a:r>
            <a:r>
              <a:rPr lang="de-DE" sz="800" dirty="0" err="1">
                <a:latin typeface="Arial" panose="020B0604020202020204" pitchFamily="34" charset="0"/>
                <a:cs typeface="Arial" panose="020B0604020202020204" pitchFamily="34" charset="0"/>
              </a:rPr>
              <a:t>Hrsg</a:t>
            </a:r>
            <a:r>
              <a:rPr lang="de-DE" sz="800" dirty="0">
                <a:latin typeface="Arial" panose="020B0604020202020204" pitchFamily="34" charset="0"/>
                <a:cs typeface="Arial" panose="020B0604020202020204" pitchFamily="34" charset="0"/>
              </a:rPr>
              <a:t>): Smart </a:t>
            </a:r>
            <a:r>
              <a:rPr lang="de-DE" sz="800" dirty="0" err="1">
                <a:latin typeface="Arial" panose="020B0604020202020204" pitchFamily="34" charset="0"/>
                <a:cs typeface="Arial" panose="020B0604020202020204" pitchFamily="34" charset="0"/>
              </a:rPr>
              <a:t>Pedagogy</a:t>
            </a:r>
            <a:r>
              <a:rPr lang="de-DE" sz="800" dirty="0">
                <a:latin typeface="Arial" panose="020B0604020202020204" pitchFamily="34" charset="0"/>
                <a:cs typeface="Arial" panose="020B0604020202020204" pitchFamily="34" charset="0"/>
              </a:rPr>
              <a:t> </a:t>
            </a:r>
            <a:r>
              <a:rPr lang="de-DE" sz="800" dirty="0" err="1">
                <a:latin typeface="Arial" panose="020B0604020202020204" pitchFamily="34" charset="0"/>
                <a:cs typeface="Arial" panose="020B0604020202020204" pitchFamily="34" charset="0"/>
              </a:rPr>
              <a:t>of</a:t>
            </a:r>
            <a:r>
              <a:rPr lang="de-DE" sz="800" dirty="0">
                <a:latin typeface="Arial" panose="020B0604020202020204" pitchFamily="34" charset="0"/>
                <a:cs typeface="Arial" panose="020B0604020202020204" pitchFamily="34" charset="0"/>
              </a:rPr>
              <a:t> Game-</a:t>
            </a:r>
            <a:r>
              <a:rPr lang="de-DE" sz="800" dirty="0" err="1">
                <a:latin typeface="Arial" panose="020B0604020202020204" pitchFamily="34" charset="0"/>
                <a:cs typeface="Arial" panose="020B0604020202020204" pitchFamily="34" charset="0"/>
              </a:rPr>
              <a:t>based</a:t>
            </a:r>
            <a:r>
              <a:rPr lang="de-DE" sz="800" dirty="0">
                <a:latin typeface="Arial" panose="020B0604020202020204" pitchFamily="34" charset="0"/>
                <a:cs typeface="Arial" panose="020B0604020202020204" pitchFamily="34" charset="0"/>
              </a:rPr>
              <a:t> Learning. Cham, </a:t>
            </a:r>
            <a:r>
              <a:rPr lang="de-DE" sz="800" dirty="0" err="1">
                <a:latin typeface="Arial" panose="020B0604020202020204" pitchFamily="34" charset="0"/>
                <a:cs typeface="Arial" panose="020B0604020202020204" pitchFamily="34" charset="0"/>
              </a:rPr>
              <a:t>Switzerland</a:t>
            </a:r>
            <a:r>
              <a:rPr lang="de-DE" sz="800" dirty="0">
                <a:latin typeface="Arial" panose="020B0604020202020204" pitchFamily="34" charset="0"/>
                <a:cs typeface="Arial" panose="020B0604020202020204" pitchFamily="34" charset="0"/>
              </a:rPr>
              <a:t>: Springer, p. 119-121.</a:t>
            </a:r>
          </a:p>
        </p:txBody>
      </p:sp>
      <p:pic>
        <p:nvPicPr>
          <p:cNvPr id="9" name="pros and cons session plan">
            <a:hlinkClick r:id="" action="ppaction://media"/>
            <a:extLst>
              <a:ext uri="{FF2B5EF4-FFF2-40B4-BE49-F238E27FC236}">
                <a16:creationId xmlns:a16="http://schemas.microsoft.com/office/drawing/2014/main" id="{C65AD430-EF8C-4951-3681-92A5BF8EC12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68547" y="289017"/>
            <a:ext cx="609600" cy="609600"/>
          </a:xfrm>
          <a:prstGeom prst="rect">
            <a:avLst/>
          </a:prstGeom>
        </p:spPr>
      </p:pic>
      <p:pic>
        <p:nvPicPr>
          <p:cNvPr id="10" name="Grafik 9">
            <a:extLst>
              <a:ext uri="{FF2B5EF4-FFF2-40B4-BE49-F238E27FC236}">
                <a16:creationId xmlns:a16="http://schemas.microsoft.com/office/drawing/2014/main" id="{6CCA8790-F04E-713B-FE83-1D9CD59A753A}"/>
              </a:ext>
            </a:extLst>
          </p:cNvPr>
          <p:cNvPicPr>
            <a:picLocks noChangeAspect="1"/>
          </p:cNvPicPr>
          <p:nvPr/>
        </p:nvPicPr>
        <p:blipFill>
          <a:blip r:embed="rId7"/>
          <a:stretch>
            <a:fillRect/>
          </a:stretch>
        </p:blipFill>
        <p:spPr>
          <a:xfrm>
            <a:off x="10711873" y="6147956"/>
            <a:ext cx="1322947" cy="658425"/>
          </a:xfrm>
          <a:prstGeom prst="rect">
            <a:avLst/>
          </a:prstGeom>
        </p:spPr>
      </p:pic>
    </p:spTree>
    <p:extLst>
      <p:ext uri="{BB962C8B-B14F-4D97-AF65-F5344CB8AC3E}">
        <p14:creationId xmlns:p14="http://schemas.microsoft.com/office/powerpoint/2010/main" val="97473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38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1E1384-41C7-C418-2948-87AF8174D8E4}"/>
              </a:ext>
            </a:extLst>
          </p:cNvPr>
          <p:cNvSpPr>
            <a:spLocks noGrp="1"/>
          </p:cNvSpPr>
          <p:nvPr>
            <p:ph type="title"/>
          </p:nvPr>
        </p:nvSpPr>
        <p:spPr/>
        <p:txBody>
          <a:bodyPr/>
          <a:lstStyle/>
          <a:p>
            <a:r>
              <a:rPr lang="de-DE" dirty="0" err="1">
                <a:latin typeface="Arial" panose="020B0604020202020204" pitchFamily="34" charset="0"/>
                <a:cs typeface="Arial" panose="020B0604020202020204" pitchFamily="34" charset="0"/>
              </a:rPr>
              <a:t>Conclusion</a:t>
            </a:r>
            <a:endParaRPr lang="de-DE" dirty="0">
              <a:latin typeface="Arial" panose="020B0604020202020204" pitchFamily="34" charset="0"/>
              <a:cs typeface="Arial" panose="020B0604020202020204" pitchFamily="34" charset="0"/>
            </a:endParaRPr>
          </a:p>
        </p:txBody>
      </p:sp>
      <p:graphicFrame>
        <p:nvGraphicFramePr>
          <p:cNvPr id="4" name="Inhaltsplatzhalter 3">
            <a:extLst>
              <a:ext uri="{FF2B5EF4-FFF2-40B4-BE49-F238E27FC236}">
                <a16:creationId xmlns:a16="http://schemas.microsoft.com/office/drawing/2014/main" id="{63166229-1504-D99B-C995-966705A49159}"/>
              </a:ext>
            </a:extLst>
          </p:cNvPr>
          <p:cNvGraphicFramePr>
            <a:graphicFrameLocks noGrp="1"/>
          </p:cNvGraphicFramePr>
          <p:nvPr>
            <p:ph idx="1"/>
            <p:extLst>
              <p:ext uri="{D42A27DB-BD31-4B8C-83A1-F6EECF244321}">
                <p14:modId xmlns:p14="http://schemas.microsoft.com/office/powerpoint/2010/main" val="3454249712"/>
              </p:ext>
            </p:extLst>
          </p:nvPr>
        </p:nvGraphicFramePr>
        <p:xfrm>
          <a:off x="3701845" y="808395"/>
          <a:ext cx="7919884" cy="5056075"/>
        </p:xfrm>
        <a:graphic>
          <a:graphicData uri="http://schemas.openxmlformats.org/drawingml/2006/table">
            <a:tbl>
              <a:tblPr firstRow="1" bandRow="1">
                <a:tableStyleId>{5C22544A-7EE6-4342-B048-85BDC9FD1C3A}</a:tableStyleId>
              </a:tblPr>
              <a:tblGrid>
                <a:gridCol w="3959942">
                  <a:extLst>
                    <a:ext uri="{9D8B030D-6E8A-4147-A177-3AD203B41FA5}">
                      <a16:colId xmlns:a16="http://schemas.microsoft.com/office/drawing/2014/main" val="1007731604"/>
                    </a:ext>
                  </a:extLst>
                </a:gridCol>
                <a:gridCol w="3959942">
                  <a:extLst>
                    <a:ext uri="{9D8B030D-6E8A-4147-A177-3AD203B41FA5}">
                      <a16:colId xmlns:a16="http://schemas.microsoft.com/office/drawing/2014/main" val="1622329211"/>
                    </a:ext>
                  </a:extLst>
                </a:gridCol>
              </a:tblGrid>
              <a:tr h="2495755">
                <a:tc>
                  <a:txBody>
                    <a:bodyPr/>
                    <a:lstStyle/>
                    <a:p>
                      <a:r>
                        <a:rPr lang="de-DE" dirty="0">
                          <a:latin typeface="Arial" panose="020B0604020202020204" pitchFamily="34" charset="0"/>
                          <a:cs typeface="Arial" panose="020B0604020202020204" pitchFamily="34" charset="0"/>
                        </a:rPr>
                        <a:t>Storytelling/Digital Storytelling:</a:t>
                      </a:r>
                    </a:p>
                    <a:p>
                      <a:pPr marL="285750" indent="-285750">
                        <a:buFont typeface="Arial" panose="020B0604020202020204" pitchFamily="34" charset="0"/>
                        <a:buChar char="•"/>
                      </a:pPr>
                      <a:r>
                        <a:rPr lang="de-DE" sz="1400" dirty="0" err="1">
                          <a:latin typeface="Arial" panose="020B0604020202020204" pitchFamily="34" charset="0"/>
                          <a:cs typeface="Arial" panose="020B0604020202020204" pitchFamily="34" charset="0"/>
                        </a:rPr>
                        <a:t>method</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for</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presenting</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knowledge</a:t>
                      </a:r>
                      <a:r>
                        <a:rPr lang="de-DE" sz="1400" dirty="0">
                          <a:latin typeface="Arial" panose="020B0604020202020204" pitchFamily="34" charset="0"/>
                          <a:cs typeface="Arial" panose="020B0604020202020204" pitchFamily="34" charset="0"/>
                        </a:rPr>
                        <a:t> (Möslein-</a:t>
                      </a:r>
                      <a:r>
                        <a:rPr lang="de-DE" sz="1400" dirty="0" err="1">
                          <a:latin typeface="Arial" panose="020B0604020202020204" pitchFamily="34" charset="0"/>
                          <a:cs typeface="Arial" panose="020B0604020202020204" pitchFamily="34" charset="0"/>
                        </a:rPr>
                        <a:t>Tröppner</a:t>
                      </a:r>
                      <a:r>
                        <a:rPr lang="de-DE" sz="1400" dirty="0">
                          <a:latin typeface="Arial" panose="020B0604020202020204" pitchFamily="34" charset="0"/>
                          <a:cs typeface="Arial" panose="020B0604020202020204" pitchFamily="34" charset="0"/>
                        </a:rPr>
                        <a:t>/Bernhard, 2021)</a:t>
                      </a:r>
                    </a:p>
                    <a:p>
                      <a:pPr marL="285750" indent="-285750">
                        <a:buFont typeface="Arial" panose="020B0604020202020204" pitchFamily="34" charset="0"/>
                        <a:buChar char="•"/>
                      </a:pPr>
                      <a:r>
                        <a:rPr lang="de-DE" sz="1400" dirty="0">
                          <a:latin typeface="Arial" panose="020B0604020202020204" pitchFamily="34" charset="0"/>
                          <a:cs typeface="Arial" panose="020B0604020202020204" pitchFamily="34" charset="0"/>
                        </a:rPr>
                        <a:t>support </a:t>
                      </a:r>
                      <a:r>
                        <a:rPr lang="de-DE" sz="1400" dirty="0" err="1">
                          <a:latin typeface="Arial" panose="020B0604020202020204" pitchFamily="34" charset="0"/>
                          <a:cs typeface="Arial" panose="020B0604020202020204" pitchFamily="34" charset="0"/>
                        </a:rPr>
                        <a:t>of</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student‘s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understanding</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of</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unknown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words</a:t>
                      </a:r>
                      <a:r>
                        <a:rPr lang="de-DE" sz="1400" dirty="0">
                          <a:latin typeface="Arial" panose="020B0604020202020204" pitchFamily="34" charset="0"/>
                          <a:cs typeface="Arial" panose="020B0604020202020204" pitchFamily="34" charset="0"/>
                        </a:rPr>
                        <a:t> in </a:t>
                      </a:r>
                      <a:r>
                        <a:rPr lang="de-DE" sz="1400" dirty="0" err="1">
                          <a:latin typeface="Arial" panose="020B0604020202020204" pitchFamily="34" charset="0"/>
                          <a:cs typeface="Arial" panose="020B0604020202020204" pitchFamily="34" charset="0"/>
                        </a:rPr>
                        <a:t>stories</a:t>
                      </a:r>
                      <a:r>
                        <a:rPr lang="de-DE" sz="1400" dirty="0">
                          <a:latin typeface="Arial" panose="020B0604020202020204" pitchFamily="34" charset="0"/>
                          <a:cs typeface="Arial" panose="020B0604020202020204" pitchFamily="34" charset="0"/>
                        </a:rPr>
                        <a:t> (Cameron, 2001)</a:t>
                      </a:r>
                    </a:p>
                    <a:p>
                      <a:pPr marL="285750" indent="-285750">
                        <a:buFont typeface="Arial" panose="020B0604020202020204" pitchFamily="34" charset="0"/>
                        <a:buChar char="•"/>
                      </a:pPr>
                      <a:r>
                        <a:rPr lang="de-DE" sz="1400" dirty="0">
                          <a:latin typeface="Arial" panose="020B0604020202020204" pitchFamily="34" charset="0"/>
                          <a:cs typeface="Arial" panose="020B0604020202020204" pitchFamily="34" charset="0"/>
                        </a:rPr>
                        <a:t>different </a:t>
                      </a:r>
                      <a:r>
                        <a:rPr lang="de-DE" sz="1400" dirty="0" err="1">
                          <a:latin typeface="Arial" panose="020B0604020202020204" pitchFamily="34" charset="0"/>
                          <a:cs typeface="Arial" panose="020B0604020202020204" pitchFamily="34" charset="0"/>
                        </a:rPr>
                        <a:t>opportunities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for</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creating</a:t>
                      </a:r>
                      <a:r>
                        <a:rPr lang="de-DE" sz="1400" dirty="0">
                          <a:latin typeface="Arial" panose="020B0604020202020204" pitchFamily="34" charset="0"/>
                          <a:cs typeface="Arial" panose="020B0604020202020204" pitchFamily="34" charset="0"/>
                        </a:rPr>
                        <a:t> a digital </a:t>
                      </a:r>
                      <a:r>
                        <a:rPr lang="de-DE" sz="1400" dirty="0" err="1">
                          <a:latin typeface="Arial" panose="020B0604020202020204" pitchFamily="34" charset="0"/>
                          <a:cs typeface="Arial" panose="020B0604020202020204" pitchFamily="34" charset="0"/>
                        </a:rPr>
                        <a:t>storytelling</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lesson</a:t>
                      </a:r>
                      <a:r>
                        <a:rPr lang="de-DE" sz="1400" dirty="0">
                          <a:latin typeface="Arial" panose="020B0604020202020204" pitchFamily="34" charset="0"/>
                          <a:cs typeface="Arial" panose="020B0604020202020204" pitchFamily="34" charset="0"/>
                        </a:rPr>
                        <a:t> (Möslein-</a:t>
                      </a:r>
                      <a:r>
                        <a:rPr lang="de-DE" sz="1400" dirty="0" err="1">
                          <a:latin typeface="Arial" panose="020B0604020202020204" pitchFamily="34" charset="0"/>
                          <a:cs typeface="Arial" panose="020B0604020202020204" pitchFamily="34" charset="0"/>
                        </a:rPr>
                        <a:t>Tröppner</a:t>
                      </a:r>
                      <a:r>
                        <a:rPr lang="de-DE" sz="1400" dirty="0">
                          <a:latin typeface="Arial" panose="020B0604020202020204" pitchFamily="34" charset="0"/>
                          <a:cs typeface="Arial" panose="020B0604020202020204" pitchFamily="34" charset="0"/>
                        </a:rPr>
                        <a:t>/Bernhard, 2021)</a:t>
                      </a:r>
                    </a:p>
                  </a:txBody>
                  <a:tcPr/>
                </a:tc>
                <a:tc>
                  <a:txBody>
                    <a:bodyPr/>
                    <a:lstStyle/>
                    <a:p>
                      <a:r>
                        <a:rPr lang="de-DE" dirty="0">
                          <a:latin typeface="Arial" panose="020B0604020202020204" pitchFamily="34" charset="0"/>
                          <a:cs typeface="Arial" panose="020B0604020202020204" pitchFamily="34" charset="0"/>
                        </a:rPr>
                        <a:t>Escape Rooms/Digital Escape Rooms:</a:t>
                      </a:r>
                    </a:p>
                    <a:p>
                      <a:pPr marL="285750" indent="-285750">
                        <a:buFont typeface="Arial" panose="020B0604020202020204" pitchFamily="34" charset="0"/>
                        <a:buChar char="•"/>
                      </a:pPr>
                      <a:r>
                        <a:rPr lang="de-DE" sz="1400" dirty="0" err="1">
                          <a:latin typeface="Arial" panose="020B0604020202020204" pitchFamily="34" charset="0"/>
                          <a:cs typeface="Arial" panose="020B0604020202020204" pitchFamily="34" charset="0"/>
                        </a:rPr>
                        <a:t>many</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puzzles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unlock</a:t>
                      </a:r>
                      <a:r>
                        <a:rPr lang="de-DE" sz="1400" dirty="0">
                          <a:latin typeface="Arial" panose="020B0604020202020204" pitchFamily="34" charset="0"/>
                          <a:cs typeface="Arial" panose="020B0604020202020204" pitchFamily="34" charset="0"/>
                        </a:rPr>
                        <a:t> a </a:t>
                      </a:r>
                      <a:r>
                        <a:rPr lang="de-DE" sz="1400" dirty="0" err="1">
                          <a:latin typeface="Arial" panose="020B0604020202020204" pitchFamily="34" charset="0"/>
                          <a:cs typeface="Arial" panose="020B0604020202020204" pitchFamily="34" charset="0"/>
                        </a:rPr>
                        <a:t>door</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specific</a:t>
                      </a:r>
                      <a:r>
                        <a:rPr lang="de-DE" sz="1400" dirty="0">
                          <a:latin typeface="Arial" panose="020B0604020202020204" pitchFamily="34" charset="0"/>
                          <a:cs typeface="Arial" panose="020B0604020202020204" pitchFamily="34" charset="0"/>
                        </a:rPr>
                        <a:t> time frame (Bradford et al., 2021)</a:t>
                      </a:r>
                    </a:p>
                    <a:p>
                      <a:pPr marL="285750" indent="-285750">
                        <a:buFont typeface="Arial" panose="020B0604020202020204" pitchFamily="34" charset="0"/>
                        <a:buChar char="•"/>
                      </a:pPr>
                      <a:r>
                        <a:rPr lang="de-DE" sz="1400" dirty="0" err="1">
                          <a:latin typeface="Arial" panose="020B0604020202020204" pitchFamily="34" charset="0"/>
                          <a:cs typeface="Arial" panose="020B0604020202020204" pitchFamily="34" charset="0"/>
                        </a:rPr>
                        <a:t>group</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work</a:t>
                      </a:r>
                      <a:r>
                        <a:rPr lang="de-DE" sz="1400" dirty="0">
                          <a:latin typeface="Arial" panose="020B0604020202020204" pitchFamily="34" charset="0"/>
                          <a:cs typeface="Arial" panose="020B0604020202020204" pitchFamily="34" charset="0"/>
                        </a:rPr>
                        <a:t> (Bündgens-Kosten, 2021)</a:t>
                      </a:r>
                    </a:p>
                    <a:p>
                      <a:pPr marL="285750" indent="-285750">
                        <a:buFont typeface="Arial" panose="020B0604020202020204" pitchFamily="34" charset="0"/>
                        <a:buChar char="•"/>
                      </a:pPr>
                      <a:r>
                        <a:rPr lang="de-DE" sz="1400" dirty="0">
                          <a:latin typeface="Arial" panose="020B0604020202020204" pitchFamily="34" charset="0"/>
                          <a:cs typeface="Arial" panose="020B0604020202020204" pitchFamily="34" charset="0"/>
                        </a:rPr>
                        <a:t>digital </a:t>
                      </a:r>
                      <a:r>
                        <a:rPr lang="de-DE" sz="1400" dirty="0" err="1">
                          <a:latin typeface="Arial" panose="020B0604020202020204" pitchFamily="34" charset="0"/>
                          <a:cs typeface="Arial" panose="020B0604020202020204" pitchFamily="34" charset="0"/>
                        </a:rPr>
                        <a:t>tools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for</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gamifying</a:t>
                      </a:r>
                      <a:r>
                        <a:rPr lang="de-DE" sz="1400" dirty="0">
                          <a:latin typeface="Arial" panose="020B0604020202020204" pitchFamily="34" charset="0"/>
                          <a:cs typeface="Arial" panose="020B0604020202020204" pitchFamily="34" charset="0"/>
                        </a:rPr>
                        <a:t> a </a:t>
                      </a:r>
                      <a:r>
                        <a:rPr lang="de-DE" sz="1400" dirty="0" err="1">
                          <a:latin typeface="Arial" panose="020B0604020202020204" pitchFamily="34" charset="0"/>
                          <a:cs typeface="Arial" panose="020B0604020202020204" pitchFamily="34" charset="0"/>
                        </a:rPr>
                        <a:t>classroom</a:t>
                      </a:r>
                      <a:r>
                        <a:rPr lang="de-DE" sz="1400" dirty="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Sanz-Prieto/de Pablo González, 2023)</a:t>
                      </a:r>
                      <a:endParaRPr lang="de-DE"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96508703"/>
                  </a:ext>
                </a:extLst>
              </a:tr>
              <a:tr h="2495755">
                <a:tc>
                  <a:txBody>
                    <a:bodyPr/>
                    <a:lstStyle/>
                    <a:p>
                      <a:r>
                        <a:rPr lang="de-DE" b="1" dirty="0">
                          <a:latin typeface="Arial" panose="020B0604020202020204" pitchFamily="34" charset="0"/>
                          <a:cs typeface="Arial" panose="020B0604020202020204" pitchFamily="34" charset="0"/>
                        </a:rPr>
                        <a:t>Listening and Reading </a:t>
                      </a:r>
                      <a:r>
                        <a:rPr lang="de-DE" b="1" dirty="0" err="1">
                          <a:latin typeface="Arial" panose="020B0604020202020204" pitchFamily="34" charset="0"/>
                          <a:cs typeface="Arial" panose="020B0604020202020204" pitchFamily="34" charset="0"/>
                        </a:rPr>
                        <a:t>Comprehension</a:t>
                      </a:r>
                      <a:r>
                        <a:rPr lang="de-DE" b="1"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de-DE" sz="1400" dirty="0" err="1">
                          <a:latin typeface="Arial" panose="020B0604020202020204" pitchFamily="34" charset="0"/>
                          <a:cs typeface="Arial" panose="020B0604020202020204" pitchFamily="34" charset="0"/>
                        </a:rPr>
                        <a:t>process-based</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competences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both</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comprehension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skills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include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the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exploration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of</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the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new</a:t>
                      </a:r>
                      <a:r>
                        <a:rPr lang="de-DE" sz="1400" dirty="0">
                          <a:latin typeface="Arial" panose="020B0604020202020204" pitchFamily="34" charset="0"/>
                          <a:cs typeface="Arial" panose="020B0604020202020204" pitchFamily="34" charset="0"/>
                        </a:rPr>
                        <a:t> language </a:t>
                      </a:r>
                      <a:r>
                        <a:rPr lang="de-DE" sz="1400" dirty="0" err="1">
                          <a:latin typeface="Arial" panose="020B0604020202020204" pitchFamily="34" charset="0"/>
                          <a:cs typeface="Arial" panose="020B0604020202020204" pitchFamily="34" charset="0"/>
                        </a:rPr>
                        <a:t>with</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the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use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of</a:t>
                      </a:r>
                      <a:r>
                        <a:rPr lang="de-DE" sz="1400" dirty="0">
                          <a:latin typeface="Arial" panose="020B0604020202020204" pitchFamily="34" charset="0"/>
                          <a:cs typeface="Arial" panose="020B0604020202020204" pitchFamily="34" charset="0"/>
                        </a:rPr>
                        <a:t> digital </a:t>
                      </a:r>
                      <a:r>
                        <a:rPr lang="de-DE" sz="1400" dirty="0" err="1">
                          <a:latin typeface="Arial" panose="020B0604020202020204" pitchFamily="34" charset="0"/>
                          <a:cs typeface="Arial" panose="020B0604020202020204" pitchFamily="34" charset="0"/>
                        </a:rPr>
                        <a:t>media</a:t>
                      </a:r>
                      <a:r>
                        <a:rPr lang="de-DE" sz="1400" dirty="0">
                          <a:latin typeface="Arial" panose="020B0604020202020204" pitchFamily="34" charset="0"/>
                          <a:cs typeface="Arial" panose="020B0604020202020204" pitchFamily="34" charset="0"/>
                        </a:rPr>
                        <a:t> (Ministerium für Kultus, Jugend und Sport Baden-Württemberg, 2020)</a:t>
                      </a:r>
                    </a:p>
                    <a:p>
                      <a:pPr marL="285750" indent="-285750">
                        <a:buFont typeface="Arial" panose="020B0604020202020204" pitchFamily="34" charset="0"/>
                        <a:buChar char="•"/>
                      </a:pPr>
                      <a:r>
                        <a:rPr lang="de-DE" sz="1400" dirty="0" err="1">
                          <a:latin typeface="Arial" panose="020B0604020202020204" pitchFamily="34" charset="0"/>
                          <a:cs typeface="Arial" panose="020B0604020202020204" pitchFamily="34" charset="0"/>
                        </a:rPr>
                        <a:t>teacher</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has</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the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key</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role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for</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the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student‘s</a:t>
                      </a:r>
                      <a:r>
                        <a:rPr lang="de-DE" sz="1400" dirty="0">
                          <a:latin typeface="Arial" panose="020B0604020202020204" pitchFamily="34" charset="0"/>
                          <a:cs typeface="Arial" panose="020B0604020202020204" pitchFamily="34" charset="0"/>
                        </a:rPr>
                        <a:t> language </a:t>
                      </a:r>
                      <a:r>
                        <a:rPr lang="de-DE" sz="1400" dirty="0" err="1">
                          <a:latin typeface="Arial" panose="020B0604020202020204" pitchFamily="34" charset="0"/>
                          <a:cs typeface="Arial" panose="020B0604020202020204" pitchFamily="34" charset="0"/>
                        </a:rPr>
                        <a:t>learning</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process</a:t>
                      </a:r>
                      <a:r>
                        <a:rPr lang="de-DE" sz="1400" dirty="0">
                          <a:latin typeface="Arial" panose="020B0604020202020204" pitchFamily="34" charset="0"/>
                          <a:cs typeface="Arial" panose="020B0604020202020204" pitchFamily="34" charset="0"/>
                        </a:rPr>
                        <a:t> (Ministerium für Kultus, Jugend und Sport Baden-Württemberg, 2020)</a:t>
                      </a:r>
                    </a:p>
                  </a:txBody>
                  <a:tcPr/>
                </a:tc>
                <a:tc>
                  <a:txBody>
                    <a:bodyPr/>
                    <a:lstStyle/>
                    <a:p>
                      <a:r>
                        <a:rPr lang="de-DE" b="1" dirty="0">
                          <a:latin typeface="Arial" panose="020B0604020202020204" pitchFamily="34" charset="0"/>
                          <a:cs typeface="Arial" panose="020B0604020202020204" pitchFamily="34" charset="0"/>
                        </a:rPr>
                        <a:t>Digital Escape Room ‚Winnie </a:t>
                      </a:r>
                      <a:r>
                        <a:rPr lang="de-DE" b="1" dirty="0" err="1">
                          <a:latin typeface="Arial" panose="020B0604020202020204" pitchFamily="34" charset="0"/>
                          <a:cs typeface="Arial" panose="020B0604020202020204" pitchFamily="34" charset="0"/>
                        </a:rPr>
                        <a:t>the</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Witch</a:t>
                      </a:r>
                      <a:r>
                        <a:rPr lang="de-DE" b="1"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de-DE" sz="1400" dirty="0">
                          <a:latin typeface="Arial" panose="020B0604020202020204" pitchFamily="34" charset="0"/>
                          <a:cs typeface="Arial" panose="020B0604020202020204" pitchFamily="34" charset="0"/>
                        </a:rPr>
                        <a:t>digital </a:t>
                      </a:r>
                      <a:r>
                        <a:rPr lang="de-DE" sz="1400" dirty="0" err="1">
                          <a:latin typeface="Arial" panose="020B0604020202020204" pitchFamily="34" charset="0"/>
                          <a:cs typeface="Arial" panose="020B0604020202020204" pitchFamily="34" charset="0"/>
                        </a:rPr>
                        <a:t>escape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room</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fitting</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to</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the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main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characters</a:t>
                      </a:r>
                      <a:r>
                        <a:rPr lang="de-DE" sz="1400" dirty="0">
                          <a:latin typeface="Arial" panose="020B0604020202020204" pitchFamily="34" charset="0"/>
                          <a:cs typeface="Arial" panose="020B0604020202020204" pitchFamily="34" charset="0"/>
                        </a:rPr>
                        <a:t> and </a:t>
                      </a:r>
                      <a:r>
                        <a:rPr lang="de-DE" sz="1400" dirty="0" err="1">
                          <a:latin typeface="Arial" panose="020B0604020202020204" pitchFamily="34" charset="0"/>
                          <a:cs typeface="Arial" panose="020B0604020202020204" pitchFamily="34" charset="0"/>
                        </a:rPr>
                        <a:t>the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content</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of</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the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story</a:t>
                      </a:r>
                      <a:r>
                        <a:rPr lang="de-DE" sz="1400" dirty="0">
                          <a:latin typeface="Arial" panose="020B0604020202020204" pitchFamily="34" charset="0"/>
                          <a:cs typeface="Arial" panose="020B0604020202020204" pitchFamily="34" charset="0"/>
                        </a:rPr>
                        <a:t> (Thomas/</a:t>
                      </a:r>
                      <a:r>
                        <a:rPr lang="de-DE" sz="1400" dirty="0" err="1">
                          <a:latin typeface="Arial" panose="020B0604020202020204" pitchFamily="34" charset="0"/>
                          <a:cs typeface="Arial" panose="020B0604020202020204" pitchFamily="34" charset="0"/>
                        </a:rPr>
                        <a:t>Korki</a:t>
                      </a:r>
                      <a:r>
                        <a:rPr lang="de-DE" sz="1400" dirty="0">
                          <a:latin typeface="Arial" panose="020B0604020202020204" pitchFamily="34" charset="0"/>
                          <a:cs typeface="Arial" panose="020B0604020202020204" pitchFamily="34" charset="0"/>
                        </a:rPr>
                        <a:t>, 2016)</a:t>
                      </a:r>
                    </a:p>
                    <a:p>
                      <a:pPr marL="285750" indent="-285750">
                        <a:buFont typeface="Arial" panose="020B0604020202020204" pitchFamily="34" charset="0"/>
                        <a:buChar char="•"/>
                      </a:pPr>
                      <a:r>
                        <a:rPr lang="de-DE" sz="1400" dirty="0" err="1">
                          <a:latin typeface="Arial" panose="020B0604020202020204" pitchFamily="34" charset="0"/>
                          <a:cs typeface="Arial" panose="020B0604020202020204" pitchFamily="34" charset="0"/>
                        </a:rPr>
                        <a:t>another</a:t>
                      </a:r>
                      <a:r>
                        <a:rPr lang="de-DE" sz="1400" dirty="0">
                          <a:latin typeface="Arial" panose="020B0604020202020204" pitchFamily="34" charset="0"/>
                          <a:cs typeface="Arial" panose="020B0604020202020204" pitchFamily="34" charset="0"/>
                        </a:rPr>
                        <a:t> style </a:t>
                      </a:r>
                      <a:r>
                        <a:rPr lang="de-DE" sz="1400" dirty="0" err="1">
                          <a:latin typeface="Arial" panose="020B0604020202020204" pitchFamily="34" charset="0"/>
                          <a:cs typeface="Arial" panose="020B0604020202020204" pitchFamily="34" charset="0"/>
                        </a:rPr>
                        <a:t>of</a:t>
                      </a:r>
                      <a:r>
                        <a:rPr lang="de-DE" sz="1400" dirty="0">
                          <a:latin typeface="Arial" panose="020B0604020202020204" pitchFamily="34" charset="0"/>
                          <a:cs typeface="Arial" panose="020B0604020202020204" pitchFamily="34" charset="0"/>
                        </a:rPr>
                        <a:t> digital </a:t>
                      </a:r>
                      <a:r>
                        <a:rPr lang="de-DE" sz="1400" dirty="0" err="1">
                          <a:latin typeface="Arial" panose="020B0604020202020204" pitchFamily="34" charset="0"/>
                          <a:cs typeface="Arial" panose="020B0604020202020204" pitchFamily="34" charset="0"/>
                        </a:rPr>
                        <a:t>escape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room</a:t>
                      </a:r>
                      <a:r>
                        <a:rPr lang="de-DE" sz="1400" dirty="0">
                          <a:latin typeface="Arial" panose="020B0604020202020204" pitchFamily="34" charset="0"/>
                          <a:cs typeface="Arial" panose="020B0604020202020204" pitchFamily="34" charset="0"/>
                        </a:rPr>
                        <a:t>           (Bradford et al., 2021)</a:t>
                      </a:r>
                    </a:p>
                    <a:p>
                      <a:pPr marL="285750" indent="-285750">
                        <a:buFont typeface="Arial" panose="020B0604020202020204" pitchFamily="34" charset="0"/>
                        <a:buChar char="•"/>
                      </a:pPr>
                      <a:r>
                        <a:rPr lang="de-DE" sz="1400" dirty="0" err="1">
                          <a:latin typeface="Arial" panose="020B0604020202020204" pitchFamily="34" charset="0"/>
                          <a:cs typeface="Arial" panose="020B0604020202020204" pitchFamily="34" charset="0"/>
                        </a:rPr>
                        <a:t>achievement</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of</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listening</a:t>
                      </a:r>
                      <a:r>
                        <a:rPr lang="de-DE" sz="1400" dirty="0">
                          <a:latin typeface="Arial" panose="020B0604020202020204" pitchFamily="34" charset="0"/>
                          <a:cs typeface="Arial" panose="020B0604020202020204" pitchFamily="34" charset="0"/>
                        </a:rPr>
                        <a:t> and </a:t>
                      </a:r>
                      <a:r>
                        <a:rPr lang="de-DE" sz="1400" dirty="0" err="1">
                          <a:latin typeface="Arial" panose="020B0604020202020204" pitchFamily="34" charset="0"/>
                          <a:cs typeface="Arial" panose="020B0604020202020204" pitchFamily="34" charset="0"/>
                        </a:rPr>
                        <a:t>reading</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comprehension</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skills</a:t>
                      </a:r>
                      <a:r>
                        <a:rPr lang="de-DE" sz="1400" dirty="0">
                          <a:latin typeface="Arial" panose="020B0604020202020204" pitchFamily="34" charset="0"/>
                          <a:cs typeface="Arial" panose="020B0604020202020204" pitchFamily="34" charset="0"/>
                        </a:rPr>
                        <a:t> (Bündgens-Kosten, 2021)</a:t>
                      </a:r>
                    </a:p>
                  </a:txBody>
                  <a:tcPr/>
                </a:tc>
                <a:extLst>
                  <a:ext uri="{0D108BD9-81ED-4DB2-BD59-A6C34878D82A}">
                    <a16:rowId xmlns:a16="http://schemas.microsoft.com/office/drawing/2014/main" val="3981616020"/>
                  </a:ext>
                </a:extLst>
              </a:tr>
            </a:tbl>
          </a:graphicData>
        </a:graphic>
      </p:graphicFrame>
      <p:sp>
        <p:nvSpPr>
          <p:cNvPr id="3" name="Textfeld 2">
            <a:extLst>
              <a:ext uri="{FF2B5EF4-FFF2-40B4-BE49-F238E27FC236}">
                <a16:creationId xmlns:a16="http://schemas.microsoft.com/office/drawing/2014/main" id="{4B119403-A038-D55E-FE8B-ACCBD2E271F2}"/>
              </a:ext>
            </a:extLst>
          </p:cNvPr>
          <p:cNvSpPr txBox="1"/>
          <p:nvPr/>
        </p:nvSpPr>
        <p:spPr>
          <a:xfrm>
            <a:off x="90686" y="6003920"/>
            <a:ext cx="11531043" cy="854080"/>
          </a:xfrm>
          <a:prstGeom prst="rect">
            <a:avLst/>
          </a:prstGeom>
          <a:noFill/>
        </p:spPr>
        <p:txBody>
          <a:bodyPr wrap="square" rtlCol="0">
            <a:spAutoFit/>
          </a:bodyPr>
          <a:lstStyle/>
          <a:p>
            <a:r>
              <a:rPr lang="de-DE" sz="550" b="1" dirty="0">
                <a:latin typeface="Arial" panose="020B0604020202020204" pitchFamily="34" charset="0"/>
                <a:cs typeface="Arial" panose="020B0604020202020204" pitchFamily="34" charset="0"/>
              </a:rPr>
              <a:t>Bradford, C.C; Brown, V.; El </a:t>
            </a:r>
            <a:r>
              <a:rPr lang="de-DE" sz="550" b="1" dirty="0" err="1">
                <a:latin typeface="Arial" panose="020B0604020202020204" pitchFamily="34" charset="0"/>
                <a:cs typeface="Arial" panose="020B0604020202020204" pitchFamily="34" charset="0"/>
              </a:rPr>
              <a:t>Houari</a:t>
            </a:r>
            <a:r>
              <a:rPr lang="de-DE" sz="550" b="1" dirty="0">
                <a:latin typeface="Arial" panose="020B0604020202020204" pitchFamily="34" charset="0"/>
                <a:cs typeface="Arial" panose="020B0604020202020204" pitchFamily="34" charset="0"/>
              </a:rPr>
              <a:t>, M.; </a:t>
            </a:r>
            <a:r>
              <a:rPr lang="de-DE" sz="550" b="1" dirty="0" err="1">
                <a:latin typeface="Arial" panose="020B0604020202020204" pitchFamily="34" charset="0"/>
                <a:cs typeface="Arial" panose="020B0604020202020204" pitchFamily="34" charset="0"/>
              </a:rPr>
              <a:t>Trakis</a:t>
            </a:r>
            <a:r>
              <a:rPr lang="de-DE" sz="550" b="1" dirty="0">
                <a:latin typeface="Arial" panose="020B0604020202020204" pitchFamily="34" charset="0"/>
                <a:cs typeface="Arial" panose="020B0604020202020204" pitchFamily="34" charset="0"/>
              </a:rPr>
              <a:t>, J.M.; Weber, J.A.; </a:t>
            </a:r>
            <a:r>
              <a:rPr lang="de-DE" sz="550" b="1" dirty="0" err="1">
                <a:latin typeface="Arial" panose="020B0604020202020204" pitchFamily="34" charset="0"/>
                <a:cs typeface="Arial" panose="020B0604020202020204" pitchFamily="34" charset="0"/>
              </a:rPr>
              <a:t>Buendgens</a:t>
            </a:r>
            <a:r>
              <a:rPr lang="de-DE" sz="550" b="1" dirty="0">
                <a:latin typeface="Arial" panose="020B0604020202020204" pitchFamily="34" charset="0"/>
                <a:cs typeface="Arial" panose="020B0604020202020204" pitchFamily="34" charset="0"/>
              </a:rPr>
              <a:t>-Kosten, J</a:t>
            </a:r>
            <a:r>
              <a:rPr lang="de-DE" sz="550" dirty="0">
                <a:latin typeface="Arial" panose="020B0604020202020204" pitchFamily="34" charset="0"/>
                <a:cs typeface="Arial" panose="020B0604020202020204" pitchFamily="34" charset="0"/>
              </a:rPr>
              <a:t>. (2021): English Escape! </a:t>
            </a:r>
            <a:r>
              <a:rPr lang="de-DE" sz="550" dirty="0" err="1">
                <a:latin typeface="Arial" panose="020B0604020202020204" pitchFamily="34" charset="0"/>
                <a:cs typeface="Arial" panose="020B0604020202020204" pitchFamily="34" charset="0"/>
              </a:rPr>
              <a:t>Using</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breakout</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games</a:t>
            </a:r>
            <a:r>
              <a:rPr lang="de-DE" sz="550" dirty="0">
                <a:latin typeface="Arial" panose="020B0604020202020204" pitchFamily="34" charset="0"/>
                <a:cs typeface="Arial" panose="020B0604020202020204" pitchFamily="34" charset="0"/>
              </a:rPr>
              <a:t> in </a:t>
            </a:r>
            <a:r>
              <a:rPr lang="de-DE" sz="550" dirty="0" err="1">
                <a:latin typeface="Arial" panose="020B0604020202020204" pitchFamily="34" charset="0"/>
                <a:cs typeface="Arial" panose="020B0604020202020204" pitchFamily="34" charset="0"/>
              </a:rPr>
              <a:t>the</a:t>
            </a:r>
            <a:r>
              <a:rPr lang="de-DE" sz="550" dirty="0">
                <a:latin typeface="Arial" panose="020B0604020202020204" pitchFamily="34" charset="0"/>
                <a:cs typeface="Arial" panose="020B0604020202020204" pitchFamily="34" charset="0"/>
              </a:rPr>
              <a:t> intermediate </a:t>
            </a:r>
            <a:r>
              <a:rPr lang="de-DE" sz="550" dirty="0" err="1">
                <a:latin typeface="Arial" panose="020B0604020202020204" pitchFamily="34" charset="0"/>
                <a:cs typeface="Arial" panose="020B0604020202020204" pitchFamily="34" charset="0"/>
              </a:rPr>
              <a:t>to</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advanced</a:t>
            </a:r>
            <a:r>
              <a:rPr lang="de-DE" sz="550" dirty="0">
                <a:latin typeface="Arial" panose="020B0604020202020204" pitchFamily="34" charset="0"/>
                <a:cs typeface="Arial" panose="020B0604020202020204" pitchFamily="34" charset="0"/>
              </a:rPr>
              <a:t> EFL </a:t>
            </a:r>
            <a:r>
              <a:rPr lang="de-DE" sz="550" dirty="0" err="1">
                <a:latin typeface="Arial" panose="020B0604020202020204" pitchFamily="34" charset="0"/>
                <a:cs typeface="Arial" panose="020B0604020202020204" pitchFamily="34" charset="0"/>
              </a:rPr>
              <a:t>classroom</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Ludic</a:t>
            </a:r>
            <a:r>
              <a:rPr lang="de-DE" sz="550" dirty="0">
                <a:latin typeface="Arial" panose="020B0604020202020204" pitchFamily="34" charset="0"/>
                <a:cs typeface="Arial" panose="020B0604020202020204" pitchFamily="34" charset="0"/>
              </a:rPr>
              <a:t> Language </a:t>
            </a:r>
            <a:r>
              <a:rPr lang="de-DE" sz="550" dirty="0" err="1">
                <a:latin typeface="Arial" panose="020B0604020202020204" pitchFamily="34" charset="0"/>
                <a:cs typeface="Arial" panose="020B0604020202020204" pitchFamily="34" charset="0"/>
              </a:rPr>
              <a:t>Pedagogy</a:t>
            </a:r>
            <a:r>
              <a:rPr lang="de-DE" sz="550" dirty="0">
                <a:latin typeface="Arial" panose="020B0604020202020204" pitchFamily="34" charset="0"/>
                <a:cs typeface="Arial" panose="020B0604020202020204" pitchFamily="34" charset="0"/>
              </a:rPr>
              <a:t>, 3, p. 1-20.</a:t>
            </a:r>
          </a:p>
          <a:p>
            <a:r>
              <a:rPr lang="de-DE" sz="550" b="1" dirty="0">
                <a:latin typeface="Arial" panose="020B0604020202020204" pitchFamily="34" charset="0"/>
                <a:cs typeface="Arial" panose="020B0604020202020204" pitchFamily="34" charset="0"/>
              </a:rPr>
              <a:t>Bündgens-Kosten, Judith </a:t>
            </a:r>
            <a:r>
              <a:rPr lang="de-DE" sz="550" dirty="0">
                <a:latin typeface="Arial" panose="020B0604020202020204" pitchFamily="34" charset="0"/>
                <a:cs typeface="Arial" panose="020B0604020202020204" pitchFamily="34" charset="0"/>
              </a:rPr>
              <a:t>(2021): </a:t>
            </a:r>
            <a:r>
              <a:rPr lang="de-DE" sz="550" dirty="0" err="1">
                <a:latin typeface="Arial" panose="020B0604020202020204" pitchFamily="34" charset="0"/>
                <a:cs typeface="Arial" panose="020B0604020202020204" pitchFamily="34" charset="0"/>
              </a:rPr>
              <a:t>Breakout</a:t>
            </a:r>
            <a:r>
              <a:rPr lang="de-DE" sz="550" dirty="0">
                <a:latin typeface="Arial" panose="020B0604020202020204" pitchFamily="34" charset="0"/>
                <a:cs typeface="Arial" panose="020B0604020202020204" pitchFamily="34" charset="0"/>
              </a:rPr>
              <a:t> Games im Englischunterricht. In: Bündgens-Kosten, Judith/Schildhauer, Peter (Hrsg.): Englischunterricht in einer digitalisierten Gesellschaft. Weinheim/Basel: Beltz, p. 166-172.</a:t>
            </a:r>
          </a:p>
          <a:p>
            <a:r>
              <a:rPr lang="de-DE" sz="550" b="1" dirty="0">
                <a:latin typeface="Arial" panose="020B0604020202020204" pitchFamily="34" charset="0"/>
                <a:cs typeface="Arial" panose="020B0604020202020204" pitchFamily="34" charset="0"/>
              </a:rPr>
              <a:t>Bündgens-Kosten </a:t>
            </a:r>
            <a:r>
              <a:rPr lang="de-DE" sz="550" dirty="0">
                <a:latin typeface="Arial" panose="020B0604020202020204" pitchFamily="34" charset="0"/>
                <a:cs typeface="Arial" panose="020B0604020202020204" pitchFamily="34" charset="0"/>
              </a:rPr>
              <a:t>(2021). In: </a:t>
            </a:r>
            <a:r>
              <a:rPr lang="de-DE" sz="550" dirty="0" err="1">
                <a:latin typeface="Arial" panose="020B0604020202020204" pitchFamily="34" charset="0"/>
                <a:cs typeface="Arial" panose="020B0604020202020204" pitchFamily="34" charset="0"/>
              </a:rPr>
              <a:t>Beaven</a:t>
            </a:r>
            <a:r>
              <a:rPr lang="de-DE" sz="550" dirty="0">
                <a:latin typeface="Arial" panose="020B0604020202020204" pitchFamily="34" charset="0"/>
                <a:cs typeface="Arial" panose="020B0604020202020204" pitchFamily="34" charset="0"/>
              </a:rPr>
              <a:t>, Tita/Rosell-Aguilar, Fernando (Hrsg.): Innovative </a:t>
            </a:r>
            <a:r>
              <a:rPr lang="de-DE" sz="550" dirty="0" err="1">
                <a:latin typeface="Arial" panose="020B0604020202020204" pitchFamily="34" charset="0"/>
                <a:cs typeface="Arial" panose="020B0604020202020204" pitchFamily="34" charset="0"/>
              </a:rPr>
              <a:t>language</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pedagogy</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report</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Published</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by</a:t>
            </a:r>
            <a:r>
              <a:rPr lang="de-DE" sz="550" dirty="0">
                <a:latin typeface="Arial" panose="020B0604020202020204" pitchFamily="34" charset="0"/>
                <a:cs typeface="Arial" panose="020B0604020202020204" pitchFamily="34" charset="0"/>
              </a:rPr>
              <a:t> Research-publishing.net, p. 103-106.</a:t>
            </a:r>
          </a:p>
          <a:p>
            <a:r>
              <a:rPr lang="de-DE" sz="550" b="1" dirty="0">
                <a:latin typeface="Arial" panose="020B0604020202020204" pitchFamily="34" charset="0"/>
                <a:cs typeface="Arial" panose="020B0604020202020204" pitchFamily="34" charset="0"/>
              </a:rPr>
              <a:t>Cameron, Lynne </a:t>
            </a:r>
            <a:r>
              <a:rPr lang="de-DE" sz="550" dirty="0">
                <a:latin typeface="Arial" panose="020B0604020202020204" pitchFamily="34" charset="0"/>
                <a:cs typeface="Arial" panose="020B0604020202020204" pitchFamily="34" charset="0"/>
              </a:rPr>
              <a:t>(2001): Teaching </a:t>
            </a:r>
            <a:r>
              <a:rPr lang="de-DE" sz="550" dirty="0" err="1">
                <a:latin typeface="Arial" panose="020B0604020202020204" pitchFamily="34" charset="0"/>
                <a:cs typeface="Arial" panose="020B0604020202020204" pitchFamily="34" charset="0"/>
              </a:rPr>
              <a:t>Languages</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to</a:t>
            </a:r>
            <a:r>
              <a:rPr lang="de-DE" sz="550" dirty="0">
                <a:latin typeface="Arial" panose="020B0604020202020204" pitchFamily="34" charset="0"/>
                <a:cs typeface="Arial" panose="020B0604020202020204" pitchFamily="34" charset="0"/>
              </a:rPr>
              <a:t> Young </a:t>
            </a:r>
            <a:r>
              <a:rPr lang="de-DE" sz="550" dirty="0" err="1">
                <a:latin typeface="Arial" panose="020B0604020202020204" pitchFamily="34" charset="0"/>
                <a:cs typeface="Arial" panose="020B0604020202020204" pitchFamily="34" charset="0"/>
              </a:rPr>
              <a:t>Learners</a:t>
            </a:r>
            <a:r>
              <a:rPr lang="de-DE" sz="550" dirty="0">
                <a:latin typeface="Arial" panose="020B0604020202020204" pitchFamily="34" charset="0"/>
                <a:cs typeface="Arial" panose="020B0604020202020204" pitchFamily="34" charset="0"/>
              </a:rPr>
              <a:t>. Cambridge: Cambridge University Press, p. 159-166. </a:t>
            </a:r>
          </a:p>
          <a:p>
            <a:r>
              <a:rPr lang="de-DE" sz="550" b="1" dirty="0">
                <a:latin typeface="Arial" panose="020B0604020202020204" pitchFamily="34" charset="0"/>
                <a:cs typeface="Arial" panose="020B0604020202020204" pitchFamily="34" charset="0"/>
              </a:rPr>
              <a:t>Caruso, Hofmann &amp; Rohde </a:t>
            </a:r>
            <a:r>
              <a:rPr lang="de-DE" sz="550" dirty="0">
                <a:latin typeface="Arial" panose="020B0604020202020204" pitchFamily="34" charset="0"/>
                <a:cs typeface="Arial" panose="020B0604020202020204" pitchFamily="34" charset="0"/>
              </a:rPr>
              <a:t>(2021): </a:t>
            </a:r>
            <a:r>
              <a:rPr lang="de-DE" sz="550" dirty="0" err="1">
                <a:latin typeface="Arial" panose="020B0604020202020204" pitchFamily="34" charset="0"/>
                <a:cs typeface="Arial" panose="020B0604020202020204" pitchFamily="34" charset="0"/>
              </a:rPr>
              <a:t>Get’em</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While</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They’re</a:t>
            </a:r>
            <a:r>
              <a:rPr lang="de-DE" sz="550" dirty="0">
                <a:latin typeface="Arial" panose="020B0604020202020204" pitchFamily="34" charset="0"/>
                <a:cs typeface="Arial" panose="020B0604020202020204" pitchFamily="34" charset="0"/>
              </a:rPr>
              <a:t> Young. </a:t>
            </a:r>
            <a:r>
              <a:rPr lang="de-DE" sz="550" dirty="0" err="1">
                <a:latin typeface="Arial" panose="020B0604020202020204" pitchFamily="34" charset="0"/>
                <a:cs typeface="Arial" panose="020B0604020202020204" pitchFamily="34" charset="0"/>
              </a:rPr>
              <a:t>Complex</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Digitally-Mediated</a:t>
            </a:r>
            <a:r>
              <a:rPr lang="de-DE" sz="550" dirty="0">
                <a:latin typeface="Arial" panose="020B0604020202020204" pitchFamily="34" charset="0"/>
                <a:cs typeface="Arial" panose="020B0604020202020204" pitchFamily="34" charset="0"/>
              </a:rPr>
              <a:t> Tasks </a:t>
            </a:r>
            <a:r>
              <a:rPr lang="de-DE" sz="550" dirty="0" err="1">
                <a:latin typeface="Arial" panose="020B0604020202020204" pitchFamily="34" charset="0"/>
                <a:cs typeface="Arial" panose="020B0604020202020204" pitchFamily="34" charset="0"/>
              </a:rPr>
              <a:t>for</a:t>
            </a:r>
            <a:r>
              <a:rPr lang="de-DE" sz="550" dirty="0">
                <a:latin typeface="Arial" panose="020B0604020202020204" pitchFamily="34" charset="0"/>
                <a:cs typeface="Arial" panose="020B0604020202020204" pitchFamily="34" charset="0"/>
              </a:rPr>
              <a:t> EFL </a:t>
            </a:r>
            <a:r>
              <a:rPr lang="de-DE" sz="550" dirty="0" err="1">
                <a:latin typeface="Arial" panose="020B0604020202020204" pitchFamily="34" charset="0"/>
                <a:cs typeface="Arial" panose="020B0604020202020204" pitchFamily="34" charset="0"/>
              </a:rPr>
              <a:t>Learners</a:t>
            </a:r>
            <a:r>
              <a:rPr lang="de-DE" sz="550" dirty="0">
                <a:latin typeface="Arial" panose="020B0604020202020204" pitchFamily="34" charset="0"/>
                <a:cs typeface="Arial" panose="020B0604020202020204" pitchFamily="34" charset="0"/>
              </a:rPr>
              <a:t> in Primary School., p.187- 195.</a:t>
            </a:r>
          </a:p>
          <a:p>
            <a:r>
              <a:rPr lang="de-DE" sz="550" b="1" dirty="0" err="1">
                <a:latin typeface="Arial" panose="020B0604020202020204" pitchFamily="34" charset="0"/>
                <a:cs typeface="Arial" panose="020B0604020202020204" pitchFamily="34" charset="0"/>
              </a:rPr>
              <a:t>Gravelsina</a:t>
            </a:r>
            <a:r>
              <a:rPr lang="de-DE" sz="550" b="1" dirty="0">
                <a:latin typeface="Arial" panose="020B0604020202020204" pitchFamily="34" charset="0"/>
                <a:cs typeface="Arial" panose="020B0604020202020204" pitchFamily="34" charset="0"/>
              </a:rPr>
              <a:t>, Elina/Daniela, Linda </a:t>
            </a:r>
            <a:r>
              <a:rPr lang="de-DE" sz="550" dirty="0">
                <a:latin typeface="Arial" panose="020B0604020202020204" pitchFamily="34" charset="0"/>
                <a:cs typeface="Arial" panose="020B0604020202020204" pitchFamily="34" charset="0"/>
              </a:rPr>
              <a:t>(2023): </a:t>
            </a:r>
            <a:r>
              <a:rPr lang="de-DE" sz="550" dirty="0" err="1">
                <a:latin typeface="Arial" panose="020B0604020202020204" pitchFamily="34" charset="0"/>
                <a:cs typeface="Arial" panose="020B0604020202020204" pitchFamily="34" charset="0"/>
              </a:rPr>
              <a:t>Designing</a:t>
            </a:r>
            <a:r>
              <a:rPr lang="de-DE" sz="550" dirty="0">
                <a:latin typeface="Arial" panose="020B0604020202020204" pitchFamily="34" charset="0"/>
                <a:cs typeface="Arial" panose="020B0604020202020204" pitchFamily="34" charset="0"/>
              </a:rPr>
              <a:t> an Online Escape Room </a:t>
            </a:r>
            <a:r>
              <a:rPr lang="de-DE" sz="550" dirty="0" err="1">
                <a:latin typeface="Arial" panose="020B0604020202020204" pitchFamily="34" charset="0"/>
                <a:cs typeface="Arial" panose="020B0604020202020204" pitchFamily="34" charset="0"/>
              </a:rPr>
              <a:t>as</a:t>
            </a:r>
            <a:r>
              <a:rPr lang="de-DE" sz="550" dirty="0">
                <a:latin typeface="Arial" panose="020B0604020202020204" pitchFamily="34" charset="0"/>
                <a:cs typeface="Arial" panose="020B0604020202020204" pitchFamily="34" charset="0"/>
              </a:rPr>
              <a:t> an Educational Tool. In: Daniela, Linda (</a:t>
            </a:r>
            <a:r>
              <a:rPr lang="de-DE" sz="550" dirty="0" err="1">
                <a:latin typeface="Arial" panose="020B0604020202020204" pitchFamily="34" charset="0"/>
                <a:cs typeface="Arial" panose="020B0604020202020204" pitchFamily="34" charset="0"/>
              </a:rPr>
              <a:t>Hrsg</a:t>
            </a:r>
            <a:r>
              <a:rPr lang="de-DE" sz="550" dirty="0">
                <a:latin typeface="Arial" panose="020B0604020202020204" pitchFamily="34" charset="0"/>
                <a:cs typeface="Arial" panose="020B0604020202020204" pitchFamily="34" charset="0"/>
              </a:rPr>
              <a:t>): Smart </a:t>
            </a:r>
            <a:r>
              <a:rPr lang="de-DE" sz="550" dirty="0" err="1">
                <a:latin typeface="Arial" panose="020B0604020202020204" pitchFamily="34" charset="0"/>
                <a:cs typeface="Arial" panose="020B0604020202020204" pitchFamily="34" charset="0"/>
              </a:rPr>
              <a:t>Pedagogy</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of</a:t>
            </a:r>
            <a:r>
              <a:rPr lang="de-DE" sz="550" dirty="0">
                <a:latin typeface="Arial" panose="020B0604020202020204" pitchFamily="34" charset="0"/>
                <a:cs typeface="Arial" panose="020B0604020202020204" pitchFamily="34" charset="0"/>
              </a:rPr>
              <a:t> Game-</a:t>
            </a:r>
            <a:r>
              <a:rPr lang="de-DE" sz="550" dirty="0" err="1">
                <a:latin typeface="Arial" panose="020B0604020202020204" pitchFamily="34" charset="0"/>
                <a:cs typeface="Arial" panose="020B0604020202020204" pitchFamily="34" charset="0"/>
              </a:rPr>
              <a:t>based</a:t>
            </a:r>
            <a:r>
              <a:rPr lang="de-DE" sz="550" dirty="0">
                <a:latin typeface="Arial" panose="020B0604020202020204" pitchFamily="34" charset="0"/>
                <a:cs typeface="Arial" panose="020B0604020202020204" pitchFamily="34" charset="0"/>
              </a:rPr>
              <a:t> Learning. Cham, </a:t>
            </a:r>
            <a:r>
              <a:rPr lang="de-DE" sz="550" dirty="0" err="1">
                <a:latin typeface="Arial" panose="020B0604020202020204" pitchFamily="34" charset="0"/>
                <a:cs typeface="Arial" panose="020B0604020202020204" pitchFamily="34" charset="0"/>
              </a:rPr>
              <a:t>Switzerland</a:t>
            </a:r>
            <a:r>
              <a:rPr lang="de-DE" sz="550" dirty="0">
                <a:latin typeface="Arial" panose="020B0604020202020204" pitchFamily="34" charset="0"/>
                <a:cs typeface="Arial" panose="020B0604020202020204" pitchFamily="34" charset="0"/>
              </a:rPr>
              <a:t>: Springer, p. 119-121.</a:t>
            </a:r>
          </a:p>
          <a:p>
            <a:r>
              <a:rPr lang="de-DE" sz="550" b="1" dirty="0">
                <a:latin typeface="Arial" panose="020B0604020202020204" pitchFamily="34" charset="0"/>
                <a:cs typeface="Arial" panose="020B0604020202020204" pitchFamily="34" charset="0"/>
              </a:rPr>
              <a:t>Ministerium für Kultus, Jugend und Sport Baden-Württemberg</a:t>
            </a:r>
            <a:r>
              <a:rPr lang="de-DE" sz="550" dirty="0">
                <a:latin typeface="Arial" panose="020B0604020202020204" pitchFamily="34" charset="0"/>
                <a:cs typeface="Arial" panose="020B0604020202020204" pitchFamily="34" charset="0"/>
              </a:rPr>
              <a:t> (Hrsg.) (2020): Bildungsplan der Grundschule. Englisch ab Klasse 3/4. Villingen- Schwenningen: Neckar-Verlag. URL: https://www.bildungsplaene-bw.de/site/bildungsplan/get/documents/lsbw/export-pdf/depot-pdf/ALLG/BP2016BW_ALLG_GS_E34.pdf [zuletzt aufgerufen am: 10.08.2024], p. 3-21.</a:t>
            </a:r>
          </a:p>
          <a:p>
            <a:r>
              <a:rPr lang="de-DE" sz="550" b="1" dirty="0">
                <a:latin typeface="Arial" panose="020B0604020202020204" pitchFamily="34" charset="0"/>
                <a:cs typeface="Arial" panose="020B0604020202020204" pitchFamily="34" charset="0"/>
              </a:rPr>
              <a:t>Möslein-</a:t>
            </a:r>
            <a:r>
              <a:rPr lang="de-DE" sz="550" b="1" dirty="0" err="1">
                <a:latin typeface="Arial" panose="020B0604020202020204" pitchFamily="34" charset="0"/>
                <a:cs typeface="Arial" panose="020B0604020202020204" pitchFamily="34" charset="0"/>
              </a:rPr>
              <a:t>Tröppner</a:t>
            </a:r>
            <a:r>
              <a:rPr lang="de-DE" sz="550" b="1" dirty="0">
                <a:latin typeface="Arial" panose="020B0604020202020204" pitchFamily="34" charset="0"/>
                <a:cs typeface="Arial" panose="020B0604020202020204" pitchFamily="34" charset="0"/>
              </a:rPr>
              <a:t>, Bodo/Bernhard, Willi </a:t>
            </a:r>
            <a:r>
              <a:rPr lang="de-DE" sz="550" dirty="0">
                <a:latin typeface="Arial" panose="020B0604020202020204" pitchFamily="34" charset="0"/>
                <a:cs typeface="Arial" panose="020B0604020202020204" pitchFamily="34" charset="0"/>
              </a:rPr>
              <a:t>(2021): Digital Learning. Was es ist und wie es praktisch gestaltet werden kann. Wiesbaden: Springer Gabler, p. 88-90. </a:t>
            </a:r>
          </a:p>
          <a:p>
            <a:r>
              <a:rPr lang="de-DE" sz="550" b="1" dirty="0">
                <a:latin typeface="Arial" panose="020B0604020202020204" pitchFamily="34" charset="0"/>
                <a:cs typeface="Arial" panose="020B0604020202020204" pitchFamily="34" charset="0"/>
              </a:rPr>
              <a:t>Sanz-Prieto, Mariano/de Pablo </a:t>
            </a:r>
            <a:r>
              <a:rPr lang="de-DE" sz="550" b="1" dirty="0" err="1">
                <a:latin typeface="Arial" panose="020B0604020202020204" pitchFamily="34" charset="0"/>
                <a:cs typeface="Arial" panose="020B0604020202020204" pitchFamily="34" charset="0"/>
              </a:rPr>
              <a:t>Gonzáles</a:t>
            </a:r>
            <a:r>
              <a:rPr lang="de-DE" sz="550" b="1" dirty="0">
                <a:latin typeface="Arial" panose="020B0604020202020204" pitchFamily="34" charset="0"/>
                <a:cs typeface="Arial" panose="020B0604020202020204" pitchFamily="34" charset="0"/>
              </a:rPr>
              <a:t>, Gema </a:t>
            </a:r>
            <a:r>
              <a:rPr lang="de-DE" sz="550" dirty="0">
                <a:latin typeface="Arial" panose="020B0604020202020204" pitchFamily="34" charset="0"/>
                <a:cs typeface="Arial" panose="020B0604020202020204" pitchFamily="34" charset="0"/>
              </a:rPr>
              <a:t>(2023): </a:t>
            </a:r>
            <a:r>
              <a:rPr lang="de-DE" sz="550" dirty="0" err="1">
                <a:latin typeface="Arial" panose="020B0604020202020204" pitchFamily="34" charset="0"/>
                <a:cs typeface="Arial" panose="020B0604020202020204" pitchFamily="34" charset="0"/>
              </a:rPr>
              <a:t>Gamify</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Gamifying</a:t>
            </a:r>
            <a:r>
              <a:rPr lang="de-DE" sz="550" dirty="0">
                <a:latin typeface="Arial" panose="020B0604020202020204" pitchFamily="34" charset="0"/>
                <a:cs typeface="Arial" panose="020B0604020202020204" pitchFamily="34" charset="0"/>
              </a:rPr>
              <a:t>: Learning </a:t>
            </a:r>
            <a:r>
              <a:rPr lang="de-DE" sz="550" dirty="0" err="1">
                <a:latin typeface="Arial" panose="020B0604020202020204" pitchFamily="34" charset="0"/>
                <a:cs typeface="Arial" panose="020B0604020202020204" pitchFamily="34" charset="0"/>
              </a:rPr>
              <a:t>with</a:t>
            </a:r>
            <a:r>
              <a:rPr lang="de-DE" sz="550" dirty="0">
                <a:latin typeface="Arial" panose="020B0604020202020204" pitchFamily="34" charset="0"/>
                <a:cs typeface="Arial" panose="020B0604020202020204" pitchFamily="34" charset="0"/>
              </a:rPr>
              <a:t> Breakouts. In: Daniela, Linda (</a:t>
            </a:r>
            <a:r>
              <a:rPr lang="de-DE" sz="550" dirty="0" err="1">
                <a:latin typeface="Arial" panose="020B0604020202020204" pitchFamily="34" charset="0"/>
                <a:cs typeface="Arial" panose="020B0604020202020204" pitchFamily="34" charset="0"/>
              </a:rPr>
              <a:t>Hrsg</a:t>
            </a:r>
            <a:r>
              <a:rPr lang="de-DE" sz="550" dirty="0">
                <a:latin typeface="Arial" panose="020B0604020202020204" pitchFamily="34" charset="0"/>
                <a:cs typeface="Arial" panose="020B0604020202020204" pitchFamily="34" charset="0"/>
              </a:rPr>
              <a:t>): Smart </a:t>
            </a:r>
            <a:r>
              <a:rPr lang="de-DE" sz="550" dirty="0" err="1">
                <a:latin typeface="Arial" panose="020B0604020202020204" pitchFamily="34" charset="0"/>
                <a:cs typeface="Arial" panose="020B0604020202020204" pitchFamily="34" charset="0"/>
              </a:rPr>
              <a:t>Pedagogy</a:t>
            </a:r>
            <a:r>
              <a:rPr lang="de-DE" sz="550" dirty="0">
                <a:latin typeface="Arial" panose="020B0604020202020204" pitchFamily="34" charset="0"/>
                <a:cs typeface="Arial" panose="020B0604020202020204" pitchFamily="34" charset="0"/>
              </a:rPr>
              <a:t> </a:t>
            </a:r>
            <a:r>
              <a:rPr lang="de-DE" sz="550" dirty="0" err="1">
                <a:latin typeface="Arial" panose="020B0604020202020204" pitchFamily="34" charset="0"/>
                <a:cs typeface="Arial" panose="020B0604020202020204" pitchFamily="34" charset="0"/>
              </a:rPr>
              <a:t>of</a:t>
            </a:r>
            <a:r>
              <a:rPr lang="de-DE" sz="550" dirty="0">
                <a:latin typeface="Arial" panose="020B0604020202020204" pitchFamily="34" charset="0"/>
                <a:cs typeface="Arial" panose="020B0604020202020204" pitchFamily="34" charset="0"/>
              </a:rPr>
              <a:t> Game-</a:t>
            </a:r>
            <a:r>
              <a:rPr lang="de-DE" sz="550" dirty="0" err="1">
                <a:latin typeface="Arial" panose="020B0604020202020204" pitchFamily="34" charset="0"/>
                <a:cs typeface="Arial" panose="020B0604020202020204" pitchFamily="34" charset="0"/>
              </a:rPr>
              <a:t>based</a:t>
            </a:r>
            <a:r>
              <a:rPr lang="de-DE" sz="550" dirty="0">
                <a:latin typeface="Arial" panose="020B0604020202020204" pitchFamily="34" charset="0"/>
                <a:cs typeface="Arial" panose="020B0604020202020204" pitchFamily="34" charset="0"/>
              </a:rPr>
              <a:t> Learning. Cham, </a:t>
            </a:r>
            <a:r>
              <a:rPr lang="de-DE" sz="550" dirty="0" err="1">
                <a:latin typeface="Arial" panose="020B0604020202020204" pitchFamily="34" charset="0"/>
                <a:cs typeface="Arial" panose="020B0604020202020204" pitchFamily="34" charset="0"/>
              </a:rPr>
              <a:t>Switzerland</a:t>
            </a:r>
            <a:r>
              <a:rPr lang="de-DE" sz="550" dirty="0">
                <a:latin typeface="Arial" panose="020B0604020202020204" pitchFamily="34" charset="0"/>
                <a:cs typeface="Arial" panose="020B0604020202020204" pitchFamily="34" charset="0"/>
              </a:rPr>
              <a:t>: Springer, p. 103-106. </a:t>
            </a:r>
          </a:p>
        </p:txBody>
      </p:sp>
      <p:pic>
        <p:nvPicPr>
          <p:cNvPr id="6" name="conclusion">
            <a:hlinkClick r:id="" action="ppaction://media"/>
            <a:extLst>
              <a:ext uri="{FF2B5EF4-FFF2-40B4-BE49-F238E27FC236}">
                <a16:creationId xmlns:a16="http://schemas.microsoft.com/office/drawing/2014/main" id="{E65F323A-E087-4D1D-3DDC-448D4495F01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16929" y="144363"/>
            <a:ext cx="609600" cy="609600"/>
          </a:xfrm>
          <a:prstGeom prst="rect">
            <a:avLst/>
          </a:prstGeom>
        </p:spPr>
      </p:pic>
      <p:pic>
        <p:nvPicPr>
          <p:cNvPr id="7" name="Grafik 6">
            <a:extLst>
              <a:ext uri="{FF2B5EF4-FFF2-40B4-BE49-F238E27FC236}">
                <a16:creationId xmlns:a16="http://schemas.microsoft.com/office/drawing/2014/main" id="{4004D361-5FE2-AB75-ED8A-8B5827AD6247}"/>
              </a:ext>
            </a:extLst>
          </p:cNvPr>
          <p:cNvPicPr>
            <a:picLocks noChangeAspect="1"/>
          </p:cNvPicPr>
          <p:nvPr/>
        </p:nvPicPr>
        <p:blipFill>
          <a:blip r:embed="rId6"/>
          <a:stretch>
            <a:fillRect/>
          </a:stretch>
        </p:blipFill>
        <p:spPr>
          <a:xfrm>
            <a:off x="10694793" y="5772535"/>
            <a:ext cx="1322947" cy="658425"/>
          </a:xfrm>
          <a:prstGeom prst="rect">
            <a:avLst/>
          </a:prstGeom>
        </p:spPr>
      </p:pic>
    </p:spTree>
    <p:extLst>
      <p:ext uri="{BB962C8B-B14F-4D97-AF65-F5344CB8AC3E}">
        <p14:creationId xmlns:p14="http://schemas.microsoft.com/office/powerpoint/2010/main" val="173092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0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F74B6A-D2C9-7275-3574-E9CCC6D50851}"/>
              </a:ext>
            </a:extLst>
          </p:cNvPr>
          <p:cNvSpPr>
            <a:spLocks noGrp="1"/>
          </p:cNvSpPr>
          <p:nvPr>
            <p:ph type="title"/>
          </p:nvPr>
        </p:nvSpPr>
        <p:spPr/>
        <p:txBody>
          <a:bodyPr/>
          <a:lstStyle/>
          <a:p>
            <a:r>
              <a:rPr lang="de-DE" dirty="0" err="1">
                <a:latin typeface="Arial" panose="020B0604020202020204" pitchFamily="34" charset="0"/>
                <a:cs typeface="Arial" panose="020B0604020202020204" pitchFamily="34" charset="0"/>
              </a:rPr>
              <a:t>Bibliography</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B66AF8EC-0DD2-4E8C-847C-2D42503084CA}"/>
              </a:ext>
            </a:extLst>
          </p:cNvPr>
          <p:cNvSpPr>
            <a:spLocks noGrp="1"/>
          </p:cNvSpPr>
          <p:nvPr>
            <p:ph idx="1"/>
          </p:nvPr>
        </p:nvSpPr>
        <p:spPr>
          <a:xfrm>
            <a:off x="3510117" y="368710"/>
            <a:ext cx="8229599" cy="6489290"/>
          </a:xfrm>
        </p:spPr>
        <p:txBody>
          <a:bodyPr>
            <a:normAutofit/>
          </a:bodyPr>
          <a:lstStyle/>
          <a:p>
            <a:r>
              <a:rPr lang="de-DE" sz="1400" b="1" dirty="0">
                <a:latin typeface="Arial" panose="020B0604020202020204" pitchFamily="34" charset="0"/>
                <a:cs typeface="Arial" panose="020B0604020202020204" pitchFamily="34" charset="0"/>
              </a:rPr>
              <a:t>Bradford, C.C; Brown, V.; El </a:t>
            </a:r>
            <a:r>
              <a:rPr lang="de-DE" sz="1400" b="1" dirty="0" err="1">
                <a:latin typeface="Arial" panose="020B0604020202020204" pitchFamily="34" charset="0"/>
                <a:cs typeface="Arial" panose="020B0604020202020204" pitchFamily="34" charset="0"/>
              </a:rPr>
              <a:t>Houari</a:t>
            </a:r>
            <a:r>
              <a:rPr lang="de-DE" sz="1400" b="1" dirty="0">
                <a:latin typeface="Arial" panose="020B0604020202020204" pitchFamily="34" charset="0"/>
                <a:cs typeface="Arial" panose="020B0604020202020204" pitchFamily="34" charset="0"/>
              </a:rPr>
              <a:t>, M.; </a:t>
            </a:r>
            <a:r>
              <a:rPr lang="de-DE" sz="1400" b="1" dirty="0" err="1">
                <a:latin typeface="Arial" panose="020B0604020202020204" pitchFamily="34" charset="0"/>
                <a:cs typeface="Arial" panose="020B0604020202020204" pitchFamily="34" charset="0"/>
              </a:rPr>
              <a:t>Trakis</a:t>
            </a:r>
            <a:r>
              <a:rPr lang="de-DE" sz="1400" b="1" dirty="0">
                <a:latin typeface="Arial" panose="020B0604020202020204" pitchFamily="34" charset="0"/>
                <a:cs typeface="Arial" panose="020B0604020202020204" pitchFamily="34" charset="0"/>
              </a:rPr>
              <a:t>, J.M.; Weber, J.A.; </a:t>
            </a:r>
            <a:r>
              <a:rPr lang="de-DE" sz="1400" b="1" dirty="0" err="1">
                <a:latin typeface="Arial" panose="020B0604020202020204" pitchFamily="34" charset="0"/>
                <a:cs typeface="Arial" panose="020B0604020202020204" pitchFamily="34" charset="0"/>
              </a:rPr>
              <a:t>Buendgens</a:t>
            </a:r>
            <a:r>
              <a:rPr lang="de-DE" sz="1400" b="1" dirty="0">
                <a:latin typeface="Arial" panose="020B0604020202020204" pitchFamily="34" charset="0"/>
                <a:cs typeface="Arial" panose="020B0604020202020204" pitchFamily="34" charset="0"/>
              </a:rPr>
              <a:t>-Kosten, J. </a:t>
            </a:r>
            <a:r>
              <a:rPr lang="de-DE" sz="1400" dirty="0">
                <a:latin typeface="Arial" panose="020B0604020202020204" pitchFamily="34" charset="0"/>
                <a:cs typeface="Arial" panose="020B0604020202020204" pitchFamily="34" charset="0"/>
              </a:rPr>
              <a:t>(2021): English Escape! </a:t>
            </a:r>
            <a:r>
              <a:rPr lang="de-DE" sz="1400" dirty="0" err="1">
                <a:latin typeface="Arial" panose="020B0604020202020204" pitchFamily="34" charset="0"/>
                <a:cs typeface="Arial" panose="020B0604020202020204" pitchFamily="34" charset="0"/>
              </a:rPr>
              <a:t>Using</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breakout</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games</a:t>
            </a:r>
            <a:r>
              <a:rPr lang="de-DE" sz="1400" dirty="0">
                <a:latin typeface="Arial" panose="020B0604020202020204" pitchFamily="34" charset="0"/>
                <a:cs typeface="Arial" panose="020B0604020202020204" pitchFamily="34" charset="0"/>
              </a:rPr>
              <a:t> in </a:t>
            </a:r>
            <a:r>
              <a:rPr lang="de-DE" sz="1400" dirty="0" err="1">
                <a:latin typeface="Arial" panose="020B0604020202020204" pitchFamily="34" charset="0"/>
                <a:cs typeface="Arial" panose="020B0604020202020204" pitchFamily="34" charset="0"/>
              </a:rPr>
              <a:t>the</a:t>
            </a:r>
            <a:r>
              <a:rPr lang="de-DE" sz="1400" dirty="0">
                <a:latin typeface="Arial" panose="020B0604020202020204" pitchFamily="34" charset="0"/>
                <a:cs typeface="Arial" panose="020B0604020202020204" pitchFamily="34" charset="0"/>
              </a:rPr>
              <a:t> intermediate </a:t>
            </a:r>
            <a:r>
              <a:rPr lang="de-DE" sz="1400" dirty="0" err="1">
                <a:latin typeface="Arial" panose="020B0604020202020204" pitchFamily="34" charset="0"/>
                <a:cs typeface="Arial" panose="020B0604020202020204" pitchFamily="34" charset="0"/>
              </a:rPr>
              <a:t>to</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advanced</a:t>
            </a:r>
            <a:r>
              <a:rPr lang="de-DE" sz="1400" dirty="0">
                <a:latin typeface="Arial" panose="020B0604020202020204" pitchFamily="34" charset="0"/>
                <a:cs typeface="Arial" panose="020B0604020202020204" pitchFamily="34" charset="0"/>
              </a:rPr>
              <a:t> EFL </a:t>
            </a:r>
            <a:r>
              <a:rPr lang="de-DE" sz="1400" dirty="0" err="1">
                <a:latin typeface="Arial" panose="020B0604020202020204" pitchFamily="34" charset="0"/>
                <a:cs typeface="Arial" panose="020B0604020202020204" pitchFamily="34" charset="0"/>
              </a:rPr>
              <a:t>classroom</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Ludic</a:t>
            </a:r>
            <a:r>
              <a:rPr lang="de-DE" sz="1400" dirty="0">
                <a:latin typeface="Arial" panose="020B0604020202020204" pitchFamily="34" charset="0"/>
                <a:cs typeface="Arial" panose="020B0604020202020204" pitchFamily="34" charset="0"/>
              </a:rPr>
              <a:t> Language Pedagogy, 3, p. 1-20.</a:t>
            </a:r>
          </a:p>
          <a:p>
            <a:r>
              <a:rPr lang="de-DE" sz="1400" b="1" dirty="0">
                <a:latin typeface="Arial" panose="020B0604020202020204" pitchFamily="34" charset="0"/>
                <a:cs typeface="Arial" panose="020B0604020202020204" pitchFamily="34" charset="0"/>
              </a:rPr>
              <a:t>Böttger, Heiner </a:t>
            </a:r>
            <a:r>
              <a:rPr lang="de-DE" sz="1400" dirty="0">
                <a:latin typeface="Arial" panose="020B0604020202020204" pitchFamily="34" charset="0"/>
                <a:cs typeface="Arial" panose="020B0604020202020204" pitchFamily="34" charset="0"/>
              </a:rPr>
              <a:t>(2020): Englisch lernen in der Grundschule. Eine kindgerechte Fachdidaktik. 3., vollständig überarbeitete Auflage. Bad Heilbrunn: Julius Klinkhardt, p. 63-64, 121-122. </a:t>
            </a:r>
          </a:p>
          <a:p>
            <a:r>
              <a:rPr lang="de-DE" sz="1400" b="1" dirty="0">
                <a:latin typeface="Arial" panose="020B0604020202020204" pitchFamily="34" charset="0"/>
                <a:cs typeface="Arial" panose="020B0604020202020204" pitchFamily="34" charset="0"/>
              </a:rPr>
              <a:t>Bündgens-Kosten, Judith </a:t>
            </a:r>
            <a:r>
              <a:rPr lang="de-DE" sz="1400" dirty="0">
                <a:latin typeface="Arial" panose="020B0604020202020204" pitchFamily="34" charset="0"/>
                <a:cs typeface="Arial" panose="020B0604020202020204" pitchFamily="34" charset="0"/>
              </a:rPr>
              <a:t>(2021): Breakout Games im Englischunterricht. In: Bündgens-Kosten, Judith/Schildhauer, Peter (Hrsg.): Englischunterricht in einer digitalisierten Gesellschaft. Weinheim/Basel: Beltz, p. 166-172.</a:t>
            </a:r>
          </a:p>
          <a:p>
            <a:r>
              <a:rPr lang="de-DE" sz="1400" b="1" dirty="0">
                <a:latin typeface="Arial" panose="020B0604020202020204" pitchFamily="34" charset="0"/>
                <a:cs typeface="Arial" panose="020B0604020202020204" pitchFamily="34" charset="0"/>
              </a:rPr>
              <a:t>Bündgens-Kosten </a:t>
            </a:r>
            <a:r>
              <a:rPr lang="de-DE" sz="1400" dirty="0">
                <a:latin typeface="Arial" panose="020B0604020202020204" pitchFamily="34" charset="0"/>
                <a:cs typeface="Arial" panose="020B0604020202020204" pitchFamily="34" charset="0"/>
              </a:rPr>
              <a:t>(2021). In: Beaven, Tita/Rosell-Aguilar, Fernando (Hrsg.): Innovative language pedagogy report. Published by Research-publishing.net, p. 103-106.</a:t>
            </a:r>
          </a:p>
          <a:p>
            <a:r>
              <a:rPr lang="en-US" sz="1400" b="1" dirty="0">
                <a:latin typeface="Arial" panose="020B0604020202020204" pitchFamily="34" charset="0"/>
                <a:cs typeface="Arial" panose="020B0604020202020204" pitchFamily="34" charset="0"/>
              </a:rPr>
              <a:t>Cameron, Lynne </a:t>
            </a:r>
            <a:r>
              <a:rPr lang="en-US" sz="1400" dirty="0">
                <a:latin typeface="Arial" panose="020B0604020202020204" pitchFamily="34" charset="0"/>
                <a:cs typeface="Arial" panose="020B0604020202020204" pitchFamily="34" charset="0"/>
              </a:rPr>
              <a:t>(2001): Teaching Languages to Young Learners. Cambridge: Cambridge University Press, p. 159-166. </a:t>
            </a:r>
          </a:p>
          <a:p>
            <a:r>
              <a:rPr lang="en-US" sz="1400" b="1" dirty="0">
                <a:latin typeface="Arial" panose="020B0604020202020204" pitchFamily="34" charset="0"/>
                <a:cs typeface="Arial" panose="020B0604020202020204" pitchFamily="34" charset="0"/>
              </a:rPr>
              <a:t>Caruso, Hofmann &amp; Rohde </a:t>
            </a:r>
            <a:r>
              <a:rPr lang="en-US" sz="1400" dirty="0">
                <a:latin typeface="Arial" panose="020B0604020202020204" pitchFamily="34" charset="0"/>
                <a:cs typeface="Arial" panose="020B0604020202020204" pitchFamily="34" charset="0"/>
              </a:rPr>
              <a:t>(2021): Get’em While They’re Young. Complex Digitally-Mediated Tasks for EFL Learners in Primary School., p.187-195. </a:t>
            </a:r>
          </a:p>
          <a:p>
            <a:r>
              <a:rPr lang="en-US" sz="1400" b="1" dirty="0" err="1">
                <a:latin typeface="Arial" panose="020B0604020202020204" pitchFamily="34" charset="0"/>
                <a:cs typeface="Arial" panose="020B0604020202020204" pitchFamily="34" charset="0"/>
              </a:rPr>
              <a:t>Cremin</a:t>
            </a:r>
            <a:r>
              <a:rPr lang="en-US" sz="1400" b="1" dirty="0">
                <a:latin typeface="Arial" panose="020B0604020202020204" pitchFamily="34" charset="0"/>
                <a:cs typeface="Arial" panose="020B0604020202020204" pitchFamily="34" charset="0"/>
              </a:rPr>
              <a:t>, Teresa </a:t>
            </a:r>
            <a:r>
              <a:rPr lang="en-US" sz="1400" dirty="0">
                <a:latin typeface="Arial" panose="020B0604020202020204" pitchFamily="34" charset="0"/>
                <a:cs typeface="Arial" panose="020B0604020202020204" pitchFamily="34" charset="0"/>
              </a:rPr>
              <a:t>(2021). In: Schatt, Donna/Ryan, Patrick (Hrsg.): Story Listening and Experience in Early Childhood. Cham in Switzerland: Palgrave Macmillan, p.12-13 (Foreword).</a:t>
            </a:r>
          </a:p>
          <a:p>
            <a:r>
              <a:rPr lang="en-US" sz="1400" b="1" dirty="0" err="1">
                <a:latin typeface="Arial" panose="020B0604020202020204" pitchFamily="34" charset="0"/>
                <a:cs typeface="Arial" panose="020B0604020202020204" pitchFamily="34" charset="0"/>
              </a:rPr>
              <a:t>Gravelsina</a:t>
            </a:r>
            <a:r>
              <a:rPr lang="en-US" sz="1400" b="1" dirty="0">
                <a:latin typeface="Arial" panose="020B0604020202020204" pitchFamily="34" charset="0"/>
                <a:cs typeface="Arial" panose="020B0604020202020204" pitchFamily="34" charset="0"/>
              </a:rPr>
              <a:t>, Elina/Daniela, Linda </a:t>
            </a:r>
            <a:r>
              <a:rPr lang="en-US" sz="1400" dirty="0">
                <a:latin typeface="Arial" panose="020B0604020202020204" pitchFamily="34" charset="0"/>
                <a:cs typeface="Arial" panose="020B0604020202020204" pitchFamily="34" charset="0"/>
              </a:rPr>
              <a:t>(2023): Designing an Online Escape Room as an Educational Tool. In: Daniela, Linda (</a:t>
            </a:r>
            <a:r>
              <a:rPr lang="en-US" sz="1400" dirty="0" err="1">
                <a:latin typeface="Arial" panose="020B0604020202020204" pitchFamily="34" charset="0"/>
                <a:cs typeface="Arial" panose="020B0604020202020204" pitchFamily="34" charset="0"/>
              </a:rPr>
              <a:t>Hrsg</a:t>
            </a:r>
            <a:r>
              <a:rPr lang="en-US" sz="1400" dirty="0">
                <a:latin typeface="Arial" panose="020B0604020202020204" pitchFamily="34" charset="0"/>
                <a:cs typeface="Arial" panose="020B0604020202020204" pitchFamily="34" charset="0"/>
              </a:rPr>
              <a:t>): Smart Pedagogy of Game-based Learning. Cham, Switzerland: Springer, p. 119-121</a:t>
            </a:r>
            <a:r>
              <a:rPr lang="en-US" sz="1600" dirty="0">
                <a:latin typeface="Arial" panose="020B0604020202020204" pitchFamily="34" charset="0"/>
                <a:cs typeface="Arial" panose="020B0604020202020204" pitchFamily="34" charset="0"/>
              </a:rPr>
              <a:t>.</a:t>
            </a:r>
          </a:p>
          <a:p>
            <a:endParaRPr lang="en-US" sz="1700" dirty="0">
              <a:latin typeface="Arial" panose="020B0604020202020204" pitchFamily="34" charset="0"/>
              <a:cs typeface="Arial" panose="020B0604020202020204" pitchFamily="34" charset="0"/>
            </a:endParaRPr>
          </a:p>
        </p:txBody>
      </p:sp>
      <p:pic>
        <p:nvPicPr>
          <p:cNvPr id="4" name="Bibliography">
            <a:hlinkClick r:id="" action="ppaction://media"/>
            <a:extLst>
              <a:ext uri="{FF2B5EF4-FFF2-40B4-BE49-F238E27FC236}">
                <a16:creationId xmlns:a16="http://schemas.microsoft.com/office/drawing/2014/main" id="{439F1DEB-04A3-F1CF-E486-8FEEBFB0B28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30116" y="218768"/>
            <a:ext cx="609600" cy="609600"/>
          </a:xfrm>
          <a:prstGeom prst="rect">
            <a:avLst/>
          </a:prstGeom>
        </p:spPr>
      </p:pic>
    </p:spTree>
    <p:extLst>
      <p:ext uri="{BB962C8B-B14F-4D97-AF65-F5344CB8AC3E}">
        <p14:creationId xmlns:p14="http://schemas.microsoft.com/office/powerpoint/2010/main" val="200830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EEAF7E-C131-2819-BFCC-ED468F911925}"/>
              </a:ext>
            </a:extLst>
          </p:cNvPr>
          <p:cNvSpPr>
            <a:spLocks noGrp="1"/>
          </p:cNvSpPr>
          <p:nvPr>
            <p:ph type="title"/>
          </p:nvPr>
        </p:nvSpPr>
        <p:spPr/>
        <p:txBody>
          <a:bodyPr/>
          <a:lstStyle/>
          <a:p>
            <a:r>
              <a:rPr lang="de-DE" dirty="0" err="1">
                <a:latin typeface="Arial" panose="020B0604020202020204" pitchFamily="34" charset="0"/>
                <a:cs typeface="Arial" panose="020B0604020202020204" pitchFamily="34" charset="0"/>
              </a:rPr>
              <a:t>Bibliography</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482C59A5-0296-381D-5E8A-33DAF5AD8B3E}"/>
              </a:ext>
            </a:extLst>
          </p:cNvPr>
          <p:cNvSpPr>
            <a:spLocks noGrp="1"/>
          </p:cNvSpPr>
          <p:nvPr>
            <p:ph idx="1"/>
          </p:nvPr>
        </p:nvSpPr>
        <p:spPr>
          <a:xfrm>
            <a:off x="3451123" y="635729"/>
            <a:ext cx="8067368" cy="5586541"/>
          </a:xfrm>
        </p:spPr>
        <p:txBody>
          <a:bodyPr>
            <a:noAutofit/>
          </a:bodyPr>
          <a:lstStyle/>
          <a:p>
            <a:r>
              <a:rPr lang="de-DE" sz="1400" b="1" dirty="0" err="1">
                <a:latin typeface="Arial" panose="020B0604020202020204" pitchFamily="34" charset="0"/>
                <a:cs typeface="Arial" panose="020B0604020202020204" pitchFamily="34" charset="0"/>
              </a:rPr>
              <a:t>Kurrat</a:t>
            </a:r>
            <a:r>
              <a:rPr lang="de-DE" sz="1400" b="1" dirty="0">
                <a:latin typeface="Arial" panose="020B0604020202020204" pitchFamily="34" charset="0"/>
                <a:cs typeface="Arial" panose="020B0604020202020204" pitchFamily="34" charset="0"/>
              </a:rPr>
              <a:t>, Annika </a:t>
            </a:r>
            <a:r>
              <a:rPr lang="de-DE" sz="1400" dirty="0">
                <a:latin typeface="Arial" panose="020B0604020202020204" pitchFamily="34" charset="0"/>
                <a:cs typeface="Arial" panose="020B0604020202020204" pitchFamily="34" charset="0"/>
              </a:rPr>
              <a:t>(2012): Hör-/Sehverstehen. In: Böttger, Heiner (Hrsg.): Englisch. Didaktik für die Grundschule. Berlin: Cornelsen, p. 91, 95-96.</a:t>
            </a:r>
          </a:p>
          <a:p>
            <a:r>
              <a:rPr lang="en-US" sz="1400" b="1" dirty="0">
                <a:latin typeface="Arial" panose="020B0604020202020204" pitchFamily="34" charset="0"/>
                <a:cs typeface="Arial" panose="020B0604020202020204" pitchFamily="34" charset="0"/>
              </a:rPr>
              <a:t>Merk, Katharina</a:t>
            </a:r>
            <a:r>
              <a:rPr lang="en-US" sz="1400" dirty="0">
                <a:latin typeface="Arial" panose="020B0604020202020204" pitchFamily="34" charset="0"/>
                <a:cs typeface="Arial" panose="020B0604020202020204" pitchFamily="34" charset="0"/>
              </a:rPr>
              <a:t> (2024): Digital Escape Room ‚Winnie the Witch‘. Link: https://view.genially.com/66432cd77d7a1f0013512736.</a:t>
            </a:r>
            <a:endParaRPr lang="de-DE" sz="1400" dirty="0">
              <a:latin typeface="Arial" panose="020B0604020202020204" pitchFamily="34" charset="0"/>
              <a:cs typeface="Arial" panose="020B0604020202020204" pitchFamily="34" charset="0"/>
            </a:endParaRPr>
          </a:p>
          <a:p>
            <a:r>
              <a:rPr lang="de-DE" sz="1400" b="1" dirty="0">
                <a:latin typeface="Arial" panose="020B0604020202020204" pitchFamily="34" charset="0"/>
                <a:cs typeface="Arial" panose="020B0604020202020204" pitchFamily="34" charset="0"/>
              </a:rPr>
              <a:t>Merk, Katharina/Lehmann, Denise Fabienne </a:t>
            </a:r>
            <a:r>
              <a:rPr lang="de-DE" sz="1400" dirty="0">
                <a:latin typeface="Arial" panose="020B0604020202020204" pitchFamily="34" charset="0"/>
                <a:cs typeface="Arial" panose="020B0604020202020204" pitchFamily="34" charset="0"/>
              </a:rPr>
              <a:t>(2024): </a:t>
            </a:r>
            <a:r>
              <a:rPr lang="en-US" sz="1400" dirty="0">
                <a:latin typeface="Arial" panose="020B0604020202020204" pitchFamily="34" charset="0"/>
                <a:cs typeface="Arial" panose="020B0604020202020204" pitchFamily="34" charset="0"/>
              </a:rPr>
              <a:t>digital task with the topic: digital storytelling and escape room. Link: </a:t>
            </a:r>
            <a:r>
              <a:rPr lang="en-US" sz="1400" dirty="0">
                <a:solidFill>
                  <a:schemeClr val="tx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https://docs.google.com/presentation/d/1xIqUrsdOZ8GIaJdtDQuAnEBtnCRURlN3clcZ5eeg-Zs/edit?usp=sharing</a:t>
            </a:r>
            <a:r>
              <a:rPr lang="en-US" sz="1400" dirty="0">
                <a:solidFill>
                  <a:schemeClr val="tx1"/>
                </a:solidFill>
                <a:latin typeface="Arial" panose="020B0604020202020204" pitchFamily="34" charset="0"/>
                <a:cs typeface="Arial" panose="020B0604020202020204" pitchFamily="34" charset="0"/>
              </a:rPr>
              <a:t>. </a:t>
            </a:r>
            <a:endParaRPr lang="de-DE" sz="1400" b="1" dirty="0">
              <a:solidFill>
                <a:schemeClr val="tx1"/>
              </a:solidFill>
              <a:latin typeface="Arial" panose="020B0604020202020204" pitchFamily="34" charset="0"/>
              <a:cs typeface="Arial" panose="020B0604020202020204" pitchFamily="34" charset="0"/>
            </a:endParaRPr>
          </a:p>
          <a:p>
            <a:r>
              <a:rPr lang="de-DE" sz="1400" b="1" dirty="0">
                <a:latin typeface="Arial" panose="020B0604020202020204" pitchFamily="34" charset="0"/>
                <a:cs typeface="Arial" panose="020B0604020202020204" pitchFamily="34" charset="0"/>
              </a:rPr>
              <a:t>Ministerium für Kultus, Jugend und Sport Baden-Württemberg</a:t>
            </a:r>
            <a:r>
              <a:rPr lang="de-DE" sz="1400" dirty="0">
                <a:latin typeface="Arial" panose="020B0604020202020204" pitchFamily="34" charset="0"/>
                <a:cs typeface="Arial" panose="020B0604020202020204" pitchFamily="34" charset="0"/>
              </a:rPr>
              <a:t> (Hrsg.) (2020): Bildungsplan der Grundschule. Englisch ab Klasse 3/4. Villingen- Schwenningen: Neckar-Verlag. URL: https://www.bildungsplaene-bw.de/site/bildungsplan/get/documents/lsbw/export-pdf/depot-pdf/ALLG/BP2016BW_ALLG_GS_E34.pdf [zuletzt aufgerufen am: 10.08.2024], p. 3-21.</a:t>
            </a:r>
          </a:p>
          <a:p>
            <a:r>
              <a:rPr lang="de-DE" sz="1400" b="1" dirty="0">
                <a:latin typeface="Arial" panose="020B0604020202020204" pitchFamily="34" charset="0"/>
                <a:cs typeface="Arial" panose="020B0604020202020204" pitchFamily="34" charset="0"/>
              </a:rPr>
              <a:t>Möslein-</a:t>
            </a:r>
            <a:r>
              <a:rPr lang="de-DE" sz="1400" b="1" dirty="0" err="1">
                <a:latin typeface="Arial" panose="020B0604020202020204" pitchFamily="34" charset="0"/>
                <a:cs typeface="Arial" panose="020B0604020202020204" pitchFamily="34" charset="0"/>
              </a:rPr>
              <a:t>Tröppner</a:t>
            </a:r>
            <a:r>
              <a:rPr lang="de-DE" sz="1400" b="1" dirty="0">
                <a:latin typeface="Arial" panose="020B0604020202020204" pitchFamily="34" charset="0"/>
                <a:cs typeface="Arial" panose="020B0604020202020204" pitchFamily="34" charset="0"/>
              </a:rPr>
              <a:t>, Bodo/Bernhard, Willi </a:t>
            </a:r>
            <a:r>
              <a:rPr lang="de-DE" sz="1400" dirty="0">
                <a:latin typeface="Arial" panose="020B0604020202020204" pitchFamily="34" charset="0"/>
                <a:cs typeface="Arial" panose="020B0604020202020204" pitchFamily="34" charset="0"/>
              </a:rPr>
              <a:t>(2021): Digital Learning. Was es ist und wie es praktisch gestaltet werden kann. Wiesbaden: Springer Gabler, p. 88-90. </a:t>
            </a:r>
          </a:p>
          <a:p>
            <a:r>
              <a:rPr lang="de-DE" sz="1400" b="1" dirty="0">
                <a:latin typeface="Arial" panose="020B0604020202020204" pitchFamily="34" charset="0"/>
                <a:cs typeface="Arial" panose="020B0604020202020204" pitchFamily="34" charset="0"/>
              </a:rPr>
              <a:t>Sanz-Prieto, Mariano/de Pablo </a:t>
            </a:r>
            <a:r>
              <a:rPr lang="de-DE" sz="1400" b="1" dirty="0" err="1">
                <a:latin typeface="Arial" panose="020B0604020202020204" pitchFamily="34" charset="0"/>
                <a:cs typeface="Arial" panose="020B0604020202020204" pitchFamily="34" charset="0"/>
              </a:rPr>
              <a:t>Gonzáles</a:t>
            </a:r>
            <a:r>
              <a:rPr lang="de-DE" sz="1400" b="1" dirty="0">
                <a:latin typeface="Arial" panose="020B0604020202020204" pitchFamily="34" charset="0"/>
                <a:cs typeface="Arial" panose="020B0604020202020204" pitchFamily="34" charset="0"/>
              </a:rPr>
              <a:t>, Gema </a:t>
            </a:r>
            <a:r>
              <a:rPr lang="de-DE" sz="1400" dirty="0">
                <a:latin typeface="Arial" panose="020B0604020202020204" pitchFamily="34" charset="0"/>
                <a:cs typeface="Arial" panose="020B0604020202020204" pitchFamily="34" charset="0"/>
              </a:rPr>
              <a:t>(2023): </a:t>
            </a:r>
            <a:r>
              <a:rPr lang="de-DE" sz="1400" dirty="0" err="1">
                <a:latin typeface="Arial" panose="020B0604020202020204" pitchFamily="34" charset="0"/>
                <a:cs typeface="Arial" panose="020B0604020202020204" pitchFamily="34" charset="0"/>
              </a:rPr>
              <a:t>Gamify</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Gamifying</a:t>
            </a:r>
            <a:r>
              <a:rPr lang="de-DE" sz="1400" dirty="0">
                <a:latin typeface="Arial" panose="020B0604020202020204" pitchFamily="34" charset="0"/>
                <a:cs typeface="Arial" panose="020B0604020202020204" pitchFamily="34" charset="0"/>
              </a:rPr>
              <a:t>: Learning </a:t>
            </a:r>
            <a:r>
              <a:rPr lang="de-DE" sz="1400" dirty="0" err="1">
                <a:latin typeface="Arial" panose="020B0604020202020204" pitchFamily="34" charset="0"/>
                <a:cs typeface="Arial" panose="020B0604020202020204" pitchFamily="34" charset="0"/>
              </a:rPr>
              <a:t>with</a:t>
            </a:r>
            <a:r>
              <a:rPr lang="de-DE" sz="1400" dirty="0">
                <a:latin typeface="Arial" panose="020B0604020202020204" pitchFamily="34" charset="0"/>
                <a:cs typeface="Arial" panose="020B0604020202020204" pitchFamily="34" charset="0"/>
              </a:rPr>
              <a:t> Breakouts. In: Daniela, Linda (</a:t>
            </a:r>
            <a:r>
              <a:rPr lang="de-DE" sz="1400" dirty="0" err="1">
                <a:latin typeface="Arial" panose="020B0604020202020204" pitchFamily="34" charset="0"/>
                <a:cs typeface="Arial" panose="020B0604020202020204" pitchFamily="34" charset="0"/>
              </a:rPr>
              <a:t>Hrsg</a:t>
            </a:r>
            <a:r>
              <a:rPr lang="de-DE" sz="1400" dirty="0">
                <a:latin typeface="Arial" panose="020B0604020202020204" pitchFamily="34" charset="0"/>
                <a:cs typeface="Arial" panose="020B0604020202020204" pitchFamily="34" charset="0"/>
              </a:rPr>
              <a:t>): Smart Pedagogy </a:t>
            </a:r>
            <a:r>
              <a:rPr lang="de-DE" sz="1400" dirty="0" err="1">
                <a:latin typeface="Arial" panose="020B0604020202020204" pitchFamily="34" charset="0"/>
                <a:cs typeface="Arial" panose="020B0604020202020204" pitchFamily="34" charset="0"/>
              </a:rPr>
              <a:t>of</a:t>
            </a:r>
            <a:r>
              <a:rPr lang="de-DE" sz="1400" dirty="0">
                <a:latin typeface="Arial" panose="020B0604020202020204" pitchFamily="34" charset="0"/>
                <a:cs typeface="Arial" panose="020B0604020202020204" pitchFamily="34" charset="0"/>
              </a:rPr>
              <a:t> Game-</a:t>
            </a:r>
            <a:r>
              <a:rPr lang="de-DE" sz="1400" dirty="0" err="1">
                <a:latin typeface="Arial" panose="020B0604020202020204" pitchFamily="34" charset="0"/>
                <a:cs typeface="Arial" panose="020B0604020202020204" pitchFamily="34" charset="0"/>
              </a:rPr>
              <a:t>based</a:t>
            </a:r>
            <a:r>
              <a:rPr lang="de-DE" sz="1400" dirty="0">
                <a:latin typeface="Arial" panose="020B0604020202020204" pitchFamily="34" charset="0"/>
                <a:cs typeface="Arial" panose="020B0604020202020204" pitchFamily="34" charset="0"/>
              </a:rPr>
              <a:t> Learning. Cham, </a:t>
            </a:r>
            <a:r>
              <a:rPr lang="de-DE" sz="1400" dirty="0" err="1">
                <a:latin typeface="Arial" panose="020B0604020202020204" pitchFamily="34" charset="0"/>
                <a:cs typeface="Arial" panose="020B0604020202020204" pitchFamily="34" charset="0"/>
              </a:rPr>
              <a:t>Switzerland</a:t>
            </a:r>
            <a:r>
              <a:rPr lang="de-DE" sz="1400" dirty="0">
                <a:latin typeface="Arial" panose="020B0604020202020204" pitchFamily="34" charset="0"/>
                <a:cs typeface="Arial" panose="020B0604020202020204" pitchFamily="34" charset="0"/>
              </a:rPr>
              <a:t>: Springer, p. 103-106. </a:t>
            </a:r>
          </a:p>
          <a:p>
            <a:r>
              <a:rPr lang="de-DE" sz="1400" b="1" dirty="0">
                <a:latin typeface="Arial" panose="020B0604020202020204" pitchFamily="34" charset="0"/>
                <a:cs typeface="Arial" panose="020B0604020202020204" pitchFamily="34" charset="0"/>
              </a:rPr>
              <a:t>Thomas, Valerie/ Paul, </a:t>
            </a:r>
            <a:r>
              <a:rPr lang="de-DE" sz="1400" b="1" dirty="0" err="1">
                <a:latin typeface="Arial" panose="020B0604020202020204" pitchFamily="34" charset="0"/>
                <a:cs typeface="Arial" panose="020B0604020202020204" pitchFamily="34" charset="0"/>
              </a:rPr>
              <a:t>Korki</a:t>
            </a:r>
            <a:r>
              <a:rPr lang="de-DE" sz="1400" b="1" dirty="0">
                <a:latin typeface="Arial" panose="020B0604020202020204" pitchFamily="34" charset="0"/>
                <a:cs typeface="Arial" panose="020B0604020202020204" pitchFamily="34" charset="0"/>
              </a:rPr>
              <a:t> </a:t>
            </a:r>
            <a:r>
              <a:rPr lang="de-DE" sz="1400" dirty="0">
                <a:latin typeface="Arial" panose="020B0604020202020204" pitchFamily="34" charset="0"/>
                <a:cs typeface="Arial" panose="020B0604020202020204" pitchFamily="34" charset="0"/>
              </a:rPr>
              <a:t>(2016): Winnie and Wilbur. Winnie </a:t>
            </a:r>
            <a:r>
              <a:rPr lang="de-DE" sz="1400" dirty="0" err="1">
                <a:latin typeface="Arial" panose="020B0604020202020204" pitchFamily="34" charset="0"/>
                <a:cs typeface="Arial" panose="020B0604020202020204" pitchFamily="34" charset="0"/>
              </a:rPr>
              <a:t>the</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Witch</a:t>
            </a:r>
            <a:r>
              <a:rPr lang="de-DE" sz="1400" dirty="0">
                <a:latin typeface="Arial" panose="020B0604020202020204" pitchFamily="34" charset="0"/>
                <a:cs typeface="Arial" panose="020B0604020202020204" pitchFamily="34" charset="0"/>
              </a:rPr>
              <a:t>. Oxford: Oxford University Press.</a:t>
            </a:r>
          </a:p>
          <a:p>
            <a:r>
              <a:rPr lang="de-DE" sz="1400" b="1" dirty="0">
                <a:latin typeface="Arial" panose="020B0604020202020204" pitchFamily="34" charset="0"/>
                <a:cs typeface="Arial" panose="020B0604020202020204" pitchFamily="34" charset="0"/>
              </a:rPr>
              <a:t>Ur, Penny </a:t>
            </a:r>
            <a:r>
              <a:rPr lang="de-DE" sz="1400" dirty="0">
                <a:latin typeface="Arial" panose="020B0604020202020204" pitchFamily="34" charset="0"/>
                <a:cs typeface="Arial" panose="020B0604020202020204" pitchFamily="34" charset="0"/>
              </a:rPr>
              <a:t>(2012): A Course in English Language Teaching. 2nd </a:t>
            </a:r>
            <a:r>
              <a:rPr lang="de-DE" sz="1400" dirty="0" err="1">
                <a:latin typeface="Arial" panose="020B0604020202020204" pitchFamily="34" charset="0"/>
                <a:cs typeface="Arial" panose="020B0604020202020204" pitchFamily="34" charset="0"/>
              </a:rPr>
              <a:t>edition</a:t>
            </a:r>
            <a:r>
              <a:rPr lang="de-DE" sz="1400" dirty="0">
                <a:latin typeface="Arial" panose="020B0604020202020204" pitchFamily="34" charset="0"/>
                <a:cs typeface="Arial" panose="020B0604020202020204" pitchFamily="34" charset="0"/>
              </a:rPr>
              <a:t>. Cambridge: Cambridge University Press, p. 102-103, 133. </a:t>
            </a:r>
          </a:p>
        </p:txBody>
      </p:sp>
    </p:spTree>
    <p:extLst>
      <p:ext uri="{BB962C8B-B14F-4D97-AF65-F5344CB8AC3E}">
        <p14:creationId xmlns:p14="http://schemas.microsoft.com/office/powerpoint/2010/main" val="1525069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25" name="Rectangle 24">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useBgFill="1">
        <p:nvSpPr>
          <p:cNvPr id="27" name="Rectangle 26">
            <a:extLst>
              <a:ext uri="{FF2B5EF4-FFF2-40B4-BE49-F238E27FC236}">
                <a16:creationId xmlns:a16="http://schemas.microsoft.com/office/drawing/2014/main" id="{8A4DBD17-19AD-4376-A55A-C527EF9445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DB7C943-6BFC-4A35-8DFA-0B204CD18B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2" name="Titel 1">
            <a:extLst>
              <a:ext uri="{FF2B5EF4-FFF2-40B4-BE49-F238E27FC236}">
                <a16:creationId xmlns:a16="http://schemas.microsoft.com/office/drawing/2014/main" id="{5786F84D-6DC5-3110-0B1B-29B0E247057A}"/>
              </a:ext>
            </a:extLst>
          </p:cNvPr>
          <p:cNvSpPr>
            <a:spLocks noGrp="1"/>
          </p:cNvSpPr>
          <p:nvPr>
            <p:ph type="title"/>
          </p:nvPr>
        </p:nvSpPr>
        <p:spPr>
          <a:xfrm>
            <a:off x="1069848" y="1298448"/>
            <a:ext cx="6068070" cy="3255264"/>
          </a:xfrm>
        </p:spPr>
        <p:txBody>
          <a:bodyPr vert="horz" lIns="91440" tIns="45720" rIns="91440" bIns="45720" rtlCol="0" anchor="b">
            <a:normAutofit/>
          </a:bodyPr>
          <a:lstStyle/>
          <a:p>
            <a:r>
              <a:rPr lang="en-US" sz="5900" spc="-100" dirty="0">
                <a:latin typeface="Arial" panose="020B0604020202020204" pitchFamily="34" charset="0"/>
                <a:cs typeface="Arial" panose="020B0604020202020204" pitchFamily="34" charset="0"/>
              </a:rPr>
              <a:t>Thank you for your attention!</a:t>
            </a:r>
          </a:p>
        </p:txBody>
      </p:sp>
      <p:sp>
        <p:nvSpPr>
          <p:cNvPr id="31" name="Rectangle 30">
            <a:extLst>
              <a:ext uri="{FF2B5EF4-FFF2-40B4-BE49-F238E27FC236}">
                <a16:creationId xmlns:a16="http://schemas.microsoft.com/office/drawing/2014/main" id="{79DF27D9-327F-4301-A56A-9A8EC61E6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pic>
        <p:nvPicPr>
          <p:cNvPr id="6" name="Grafik 5">
            <a:extLst>
              <a:ext uri="{FF2B5EF4-FFF2-40B4-BE49-F238E27FC236}">
                <a16:creationId xmlns:a16="http://schemas.microsoft.com/office/drawing/2014/main" id="{C40179A3-AFF4-4BFF-F928-FF7CC88CF850}"/>
              </a:ext>
            </a:extLst>
          </p:cNvPr>
          <p:cNvPicPr>
            <a:picLocks noChangeAspect="1"/>
          </p:cNvPicPr>
          <p:nvPr/>
        </p:nvPicPr>
        <p:blipFill>
          <a:blip r:embed="rId4"/>
          <a:stretch>
            <a:fillRect/>
          </a:stretch>
        </p:blipFill>
        <p:spPr>
          <a:xfrm>
            <a:off x="7915915" y="695515"/>
            <a:ext cx="3238500" cy="5457825"/>
          </a:xfrm>
          <a:prstGeom prst="rect">
            <a:avLst/>
          </a:prstGeom>
        </p:spPr>
      </p:pic>
      <p:sp>
        <p:nvSpPr>
          <p:cNvPr id="7" name="Textfeld 6">
            <a:extLst>
              <a:ext uri="{FF2B5EF4-FFF2-40B4-BE49-F238E27FC236}">
                <a16:creationId xmlns:a16="http://schemas.microsoft.com/office/drawing/2014/main" id="{4C677B16-B816-3869-BB83-C4121FC840DD}"/>
              </a:ext>
            </a:extLst>
          </p:cNvPr>
          <p:cNvSpPr txBox="1"/>
          <p:nvPr/>
        </p:nvSpPr>
        <p:spPr>
          <a:xfrm>
            <a:off x="7915914" y="6102334"/>
            <a:ext cx="3899949" cy="646331"/>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Link: https://i.pinimg.com/474x/93/af/0d/93af0d3719f4e7d64eaf8cc5e73007b4.jpg</a:t>
            </a:r>
            <a:r>
              <a:rPr lang="de-DE" sz="1200" dirty="0">
                <a:latin typeface="Arial" panose="020B0604020202020204" pitchFamily="34" charset="0"/>
                <a:cs typeface="Arial" panose="020B0604020202020204" pitchFamily="34" charset="0"/>
              </a:rPr>
              <a:t> (09.08.2024)</a:t>
            </a:r>
          </a:p>
        </p:txBody>
      </p:sp>
      <p:pic>
        <p:nvPicPr>
          <p:cNvPr id="3" name="Goodbye">
            <a:hlinkClick r:id="" action="ppaction://media"/>
            <a:extLst>
              <a:ext uri="{FF2B5EF4-FFF2-40B4-BE49-F238E27FC236}">
                <a16:creationId xmlns:a16="http://schemas.microsoft.com/office/drawing/2014/main" id="{43230732-8185-4EEE-A386-2F07E97D807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74080" y="85915"/>
            <a:ext cx="609600" cy="609600"/>
          </a:xfrm>
          <a:prstGeom prst="rect">
            <a:avLst/>
          </a:prstGeom>
        </p:spPr>
      </p:pic>
    </p:spTree>
    <p:extLst>
      <p:ext uri="{BB962C8B-B14F-4D97-AF65-F5344CB8AC3E}">
        <p14:creationId xmlns:p14="http://schemas.microsoft.com/office/powerpoint/2010/main" val="379100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20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3"/>
                </p:tgtEl>
              </p:cMediaNode>
            </p:audio>
          </p:childTnLst>
        </p:cTn>
      </p:par>
    </p:tnLst>
    <p:bldLst>
      <p:bldP spid="2" grpId="0"/>
    </p:bldLst>
  </p:timing>
</p:sld>
</file>

<file path=ppt/theme/theme1.xml><?xml version="1.0" encoding="utf-8"?>
<a:theme xmlns:a="http://schemas.openxmlformats.org/drawingml/2006/main" name="Rahmen">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TM03457475[[fn=Rahmen]]</Template>
  <TotalTime>0</TotalTime>
  <Words>6436</Words>
  <Application>Microsoft Office PowerPoint</Application>
  <PresentationFormat>Breitbild</PresentationFormat>
  <Paragraphs>328</Paragraphs>
  <Slides>26</Slides>
  <Notes>6</Notes>
  <HiddenSlides>0</HiddenSlides>
  <MMClips>25</MMClips>
  <ScaleCrop>false</ScaleCrop>
  <HeadingPairs>
    <vt:vector size="4" baseType="variant">
      <vt:variant>
        <vt:lpstr>Design</vt:lpstr>
      </vt:variant>
      <vt:variant>
        <vt:i4>1</vt:i4>
      </vt:variant>
      <vt:variant>
        <vt:lpstr>Folientitel</vt:lpstr>
      </vt:variant>
      <vt:variant>
        <vt:i4>26</vt:i4>
      </vt:variant>
    </vt:vector>
  </HeadingPairs>
  <TitlesOfParts>
    <vt:vector size="27" baseType="lpstr">
      <vt:lpstr>Rahmen</vt:lpstr>
      <vt:lpstr>Module Exam: Storytelling in combination with a Digital Escape Room about the book ‚Winnie the Witch‘</vt:lpstr>
      <vt:lpstr>Outline</vt:lpstr>
      <vt:lpstr>Storytelling</vt:lpstr>
      <vt:lpstr>Storytelling</vt:lpstr>
      <vt:lpstr>Storytelling</vt:lpstr>
      <vt:lpstr>Digital Storytelling</vt:lpstr>
      <vt:lpstr>Digital Storytelling</vt:lpstr>
      <vt:lpstr>Digital Storytelling</vt:lpstr>
      <vt:lpstr>Escape Rooms</vt:lpstr>
      <vt:lpstr>Digital Escape Rooms</vt:lpstr>
      <vt:lpstr>Digital Escape Rooms</vt:lpstr>
      <vt:lpstr>Digital Escape Rooms</vt:lpstr>
      <vt:lpstr>Storytelling and Digital Escape Rooms in relation to the Educational Plan of Baden-Württemberg</vt:lpstr>
      <vt:lpstr>Storytelling and Digital Escape Rooms in relation to the Educational Plan of Baden-Württemberg</vt:lpstr>
      <vt:lpstr>Storytelling and Digital Escape Rooms in relation to the Educational Plan of Baden-Württemberg</vt:lpstr>
      <vt:lpstr>Storytelling and Digital Escape Rooms in relation to the Educational Plan of Baden-Württemberg</vt:lpstr>
      <vt:lpstr>Example of the Digital Escape Room “Winnie the Witch”</vt:lpstr>
      <vt:lpstr>Example of the Digital Escape Room “Winnie the Witch”</vt:lpstr>
      <vt:lpstr>Example of the Digital Escape Room “Winnie the Witch”</vt:lpstr>
      <vt:lpstr>Example of the Digital Escape Room “Winnie the Witch”</vt:lpstr>
      <vt:lpstr>Example of the Digital Escape Room “Winnie the Witch”</vt:lpstr>
      <vt:lpstr>Example of the Digital Escape Room “Winnie the Witch”</vt:lpstr>
      <vt:lpstr>Conclusion</vt:lpstr>
      <vt:lpstr>Bibliography</vt:lpstr>
      <vt:lpstr>Bibliography</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Exam: Storytelling in combination with a Digital Escape Room about the book ‚Winnie the Witch‘</dc:title>
  <dc:creator>Denise Lehmann</dc:creator>
  <cp:lastModifiedBy>Denise Lehmann</cp:lastModifiedBy>
  <cp:revision>243</cp:revision>
  <dcterms:created xsi:type="dcterms:W3CDTF">2024-07-16T09:32:02Z</dcterms:created>
  <dcterms:modified xsi:type="dcterms:W3CDTF">2024-08-11T17:06:40Z</dcterms:modified>
</cp:coreProperties>
</file>