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38" r:id="rId1"/>
  </p:sldMasterIdLst>
  <p:notesMasterIdLst>
    <p:notesMasterId r:id="rId28"/>
  </p:notesMasterIdLst>
  <p:sldIdLst>
    <p:sldId id="256" r:id="rId2"/>
    <p:sldId id="257" r:id="rId3"/>
    <p:sldId id="258" r:id="rId4"/>
    <p:sldId id="267" r:id="rId5"/>
    <p:sldId id="260" r:id="rId6"/>
    <p:sldId id="261" r:id="rId7"/>
    <p:sldId id="262" r:id="rId8"/>
    <p:sldId id="268" r:id="rId9"/>
    <p:sldId id="269" r:id="rId10"/>
    <p:sldId id="270" r:id="rId11"/>
    <p:sldId id="263" r:id="rId12"/>
    <p:sldId id="264" r:id="rId13"/>
    <p:sldId id="283" r:id="rId14"/>
    <p:sldId id="271" r:id="rId15"/>
    <p:sldId id="272" r:id="rId16"/>
    <p:sldId id="273" r:id="rId17"/>
    <p:sldId id="274" r:id="rId18"/>
    <p:sldId id="286" r:id="rId19"/>
    <p:sldId id="287" r:id="rId20"/>
    <p:sldId id="275" r:id="rId21"/>
    <p:sldId id="265" r:id="rId22"/>
    <p:sldId id="280" r:id="rId23"/>
    <p:sldId id="281" r:id="rId24"/>
    <p:sldId id="282" r:id="rId25"/>
    <p:sldId id="284" r:id="rId26"/>
    <p:sldId id="285" r:id="rId2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AEBBE-E849-490A-AAD5-F8E45AB7FD29}" type="datetimeFigureOut">
              <a:rPr lang="en-GB" smtClean="0"/>
              <a:t>21/02/2025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0D7956-ABDB-4809-810C-5F739B37FE41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835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0F29-8E3E-4BB9-A1B6-8BC1CA7955E6}" type="datetime1">
              <a:rPr lang="en-US" smtClean="0"/>
              <a:t>2/21/2025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712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1AE1D-2154-4C85-9A24-00246DA45708}" type="datetime1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879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A5A6-0F63-423C-9AF7-BA85321DFAE0}" type="datetime1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802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E15A4-BA8B-419D-AA87-7B46649C6C2A}" type="datetime1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111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89484-9772-4222-89C3-1FDBCEDA242A}" type="datetime1">
              <a:rPr lang="en-US" smtClean="0"/>
              <a:t>2/21/2025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005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E4D44-0CEA-4A40-B398-0AFE327E6D12}" type="datetime1">
              <a:rPr lang="en-US" smtClean="0"/>
              <a:t>2/21/2025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296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5F54-215E-4EA3-A357-573BB76B7E35}" type="datetime1">
              <a:rPr lang="en-US" smtClean="0"/>
              <a:t>2/21/2025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25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1DE8A-14BD-440E-AE40-65A040C6E348}" type="datetime1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696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6BEDF-B09E-4118-BDE3-34DA4F0FEA84}" type="datetime1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496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36B50-25D2-4F9E-AE2A-07C8362938B7}" type="datetime1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522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28889-1BF1-4B49-BE8E-AE6269E1FEC1}" type="datetime1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31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6845-A0BF-4797-B9BF-7D11CC27B804}" type="datetime1">
              <a:rPr lang="en-US" smtClean="0"/>
              <a:t>2/21/2025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46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i2vAAzspEzY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youtube.com/watch?v=rl2SR5pVHwM" TargetMode="Externa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hyperlink" Target="https://www.youtube.com/watch?v=LTy0AeiJR1k" TargetMode="External"/><Relationship Id="rId5" Type="http://schemas.openxmlformats.org/officeDocument/2006/relationships/hyperlink" Target="https://www.youtube.com/watch?v=p-x75LLT8sE" TargetMode="External"/><Relationship Id="rId4" Type="http://schemas.openxmlformats.org/officeDocument/2006/relationships/hyperlink" Target="https://www.youtube.com/watch?v=_f400NcyxtM" TargetMode="External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5.m4a"/><Relationship Id="rId1" Type="http://schemas.openxmlformats.org/officeDocument/2006/relationships/audio" Target="NULL" TargetMode="Externa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hyperlink" Target="https://www.psychiatry.org/patients-families/intellectual-disability/what-is-intellectual-disability" TargetMode="External"/><Relationship Id="rId5" Type="http://schemas.openxmlformats.org/officeDocument/2006/relationships/hyperlink" Target="https://www.accessibility.com/blog/examining-the-past-present-and-future-of-assistive-technology" TargetMode="External"/><Relationship Id="rId4" Type="http://schemas.openxmlformats.org/officeDocument/2006/relationships/hyperlink" Target="https://www.britannica.com/topic/special-education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ldungsplaene-bw.de/,Lde/LS/BP2022BW/SOP/GENT/TEIL-C/MFR" TargetMode="External"/><Relationship Id="rId7" Type="http://schemas.openxmlformats.org/officeDocument/2006/relationships/hyperlink" Target="https://uis.unesco.org/en/glossary-term/special-needs-education" TargetMode="External"/><Relationship Id="rId2" Type="http://schemas.openxmlformats.org/officeDocument/2006/relationships/hyperlink" Target="https://www.accessibility.com/blog/assessing-technology-for-accessibility-assistive-technolog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yslexia-reading-well.com/assistive-technology-for-dyslexia.html#:~:text=There%20are%20essentially%20two%20kinds%20of%20electronic%20pens,to%20understand%20the%20difference%20before%20we%20discuss%20brands" TargetMode="External"/><Relationship Id="rId5" Type="http://schemas.openxmlformats.org/officeDocument/2006/relationships/hyperlink" Target="https://www.readingrockets.org/reading-101/reading-and-writing-basics/phonological-and-phonemic-awareness" TargetMode="External"/><Relationship Id="rId4" Type="http://schemas.openxmlformats.org/officeDocument/2006/relationships/hyperlink" Target="https://www.teachthought.com/technology/assistive-technology/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4">
            <a:extLst>
              <a:ext uri="{FF2B5EF4-FFF2-40B4-BE49-F238E27FC236}">
                <a16:creationId xmlns:a16="http://schemas.microsoft.com/office/drawing/2014/main" id="{AD35AE2F-5E3A-49D9-8DE1-8A333BA40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Eingefärbte Lichtfotoeffekte">
            <a:extLst>
              <a:ext uri="{FF2B5EF4-FFF2-40B4-BE49-F238E27FC236}">
                <a16:creationId xmlns:a16="http://schemas.microsoft.com/office/drawing/2014/main" id="{6268BB5B-BFFC-30CF-E8AC-AA7680AF2F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980" r="-1" b="13728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53BFDE4-2319-5677-AAE7-8EBCCF042F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Assistive technology for improving reading literacy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32E7059-10A5-A831-0428-80CDE6D34C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99432"/>
            <a:ext cx="9144000" cy="1225296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Fibel Nord" panose="020B0603050302020204" pitchFamily="34" charset="0"/>
              </a:rPr>
              <a:t>Julia Frey (4721771), </a:t>
            </a:r>
            <a:r>
              <a:rPr lang="en-GB" sz="3200" dirty="0" err="1">
                <a:latin typeface="Fibel Nord" panose="020B0603050302020204" pitchFamily="34" charset="0"/>
              </a:rPr>
              <a:t>Modulprüfung</a:t>
            </a:r>
            <a:r>
              <a:rPr lang="en-GB" sz="3200" dirty="0">
                <a:latin typeface="Fibel Nord" panose="020B0603050302020204" pitchFamily="34" charset="0"/>
              </a:rPr>
              <a:t> Modul 1, Prof. </a:t>
            </a:r>
            <a:r>
              <a:rPr lang="en-GB" sz="3200" dirty="0" err="1">
                <a:latin typeface="Fibel Nord" panose="020B0603050302020204" pitchFamily="34" charset="0"/>
              </a:rPr>
              <a:t>Dr.</a:t>
            </a:r>
            <a:r>
              <a:rPr lang="en-GB" sz="3200" dirty="0">
                <a:latin typeface="Fibel Nord" panose="020B0603050302020204" pitchFamily="34" charset="0"/>
              </a:rPr>
              <a:t> Bianca </a:t>
            </a:r>
            <a:r>
              <a:rPr lang="en-GB" sz="3200" dirty="0" err="1">
                <a:latin typeface="Fibel Nord" panose="020B0603050302020204" pitchFamily="34" charset="0"/>
              </a:rPr>
              <a:t>Roters</a:t>
            </a:r>
            <a:endParaRPr lang="en-GB" sz="3200" dirty="0">
              <a:latin typeface="Fibel Nord" panose="020B0603050302020204" pitchFamily="34" charset="0"/>
            </a:endParaRPr>
          </a:p>
          <a:p>
            <a:pPr algn="ctr"/>
            <a:r>
              <a:rPr lang="en-GB" sz="2400" dirty="0">
                <a:latin typeface="Fibel Nord" panose="020B0603050302020204" pitchFamily="34" charset="0"/>
              </a:rPr>
              <a:t>(Digital) Literacy Safari: Fostering Reading in EFL learning settings</a:t>
            </a:r>
          </a:p>
        </p:txBody>
      </p:sp>
      <p:sp>
        <p:nvSpPr>
          <p:cNvPr id="32" name="Rectangle 6">
            <a:extLst>
              <a:ext uri="{FF2B5EF4-FFF2-40B4-BE49-F238E27FC236}">
                <a16:creationId xmlns:a16="http://schemas.microsoft.com/office/drawing/2014/main" id="{04D8AD8F-EF7F-481F-B99A-B85138970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4194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79EB4626-023C-436D-9F57-9EB460809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onnsiteX0" fmla="*/ 0 w 10515600"/>
              <a:gd name="connsiteY0" fmla="*/ 902700 h 5416094"/>
              <a:gd name="connsiteX1" fmla="*/ 902700 w 10515600"/>
              <a:gd name="connsiteY1" fmla="*/ 0 h 5416094"/>
              <a:gd name="connsiteX2" fmla="*/ 1746919 w 10515600"/>
              <a:gd name="connsiteY2" fmla="*/ 0 h 5416094"/>
              <a:gd name="connsiteX3" fmla="*/ 2329833 w 10515600"/>
              <a:gd name="connsiteY3" fmla="*/ 0 h 5416094"/>
              <a:gd name="connsiteX4" fmla="*/ 2825644 w 10515600"/>
              <a:gd name="connsiteY4" fmla="*/ 0 h 5416094"/>
              <a:gd name="connsiteX5" fmla="*/ 3582762 w 10515600"/>
              <a:gd name="connsiteY5" fmla="*/ 0 h 5416094"/>
              <a:gd name="connsiteX6" fmla="*/ 4165675 w 10515600"/>
              <a:gd name="connsiteY6" fmla="*/ 0 h 5416094"/>
              <a:gd name="connsiteX7" fmla="*/ 5009894 w 10515600"/>
              <a:gd name="connsiteY7" fmla="*/ 0 h 5416094"/>
              <a:gd name="connsiteX8" fmla="*/ 5505706 w 10515600"/>
              <a:gd name="connsiteY8" fmla="*/ 0 h 5416094"/>
              <a:gd name="connsiteX9" fmla="*/ 6349925 w 10515600"/>
              <a:gd name="connsiteY9" fmla="*/ 0 h 5416094"/>
              <a:gd name="connsiteX10" fmla="*/ 6758634 w 10515600"/>
              <a:gd name="connsiteY10" fmla="*/ 0 h 5416094"/>
              <a:gd name="connsiteX11" fmla="*/ 7428650 w 10515600"/>
              <a:gd name="connsiteY11" fmla="*/ 0 h 5416094"/>
              <a:gd name="connsiteX12" fmla="*/ 8098665 w 10515600"/>
              <a:gd name="connsiteY12" fmla="*/ 0 h 5416094"/>
              <a:gd name="connsiteX13" fmla="*/ 8681579 w 10515600"/>
              <a:gd name="connsiteY13" fmla="*/ 0 h 5416094"/>
              <a:gd name="connsiteX14" fmla="*/ 9612900 w 10515600"/>
              <a:gd name="connsiteY14" fmla="*/ 0 h 5416094"/>
              <a:gd name="connsiteX15" fmla="*/ 10515600 w 10515600"/>
              <a:gd name="connsiteY15" fmla="*/ 902700 h 5416094"/>
              <a:gd name="connsiteX16" fmla="*/ 10515600 w 10515600"/>
              <a:gd name="connsiteY16" fmla="*/ 1504482 h 5416094"/>
              <a:gd name="connsiteX17" fmla="*/ 10515600 w 10515600"/>
              <a:gd name="connsiteY17" fmla="*/ 2178479 h 5416094"/>
              <a:gd name="connsiteX18" fmla="*/ 10515600 w 10515600"/>
              <a:gd name="connsiteY18" fmla="*/ 2780261 h 5416094"/>
              <a:gd name="connsiteX19" fmla="*/ 10515600 w 10515600"/>
              <a:gd name="connsiteY19" fmla="*/ 3273722 h 5416094"/>
              <a:gd name="connsiteX20" fmla="*/ 10515600 w 10515600"/>
              <a:gd name="connsiteY20" fmla="*/ 3803291 h 5416094"/>
              <a:gd name="connsiteX21" fmla="*/ 10515600 w 10515600"/>
              <a:gd name="connsiteY21" fmla="*/ 4513394 h 5416094"/>
              <a:gd name="connsiteX22" fmla="*/ 9612900 w 10515600"/>
              <a:gd name="connsiteY22" fmla="*/ 5416094 h 5416094"/>
              <a:gd name="connsiteX23" fmla="*/ 9117089 w 10515600"/>
              <a:gd name="connsiteY23" fmla="*/ 5416094 h 5416094"/>
              <a:gd name="connsiteX24" fmla="*/ 8708379 w 10515600"/>
              <a:gd name="connsiteY24" fmla="*/ 5416094 h 5416094"/>
              <a:gd name="connsiteX25" fmla="*/ 8299670 w 10515600"/>
              <a:gd name="connsiteY25" fmla="*/ 5416094 h 5416094"/>
              <a:gd name="connsiteX26" fmla="*/ 7629654 w 10515600"/>
              <a:gd name="connsiteY26" fmla="*/ 5416094 h 5416094"/>
              <a:gd name="connsiteX27" fmla="*/ 7133843 w 10515600"/>
              <a:gd name="connsiteY27" fmla="*/ 5416094 h 5416094"/>
              <a:gd name="connsiteX28" fmla="*/ 6376726 w 10515600"/>
              <a:gd name="connsiteY28" fmla="*/ 5416094 h 5416094"/>
              <a:gd name="connsiteX29" fmla="*/ 5880914 w 10515600"/>
              <a:gd name="connsiteY29" fmla="*/ 5416094 h 5416094"/>
              <a:gd name="connsiteX30" fmla="*/ 5123797 w 10515600"/>
              <a:gd name="connsiteY30" fmla="*/ 5416094 h 5416094"/>
              <a:gd name="connsiteX31" fmla="*/ 4715088 w 10515600"/>
              <a:gd name="connsiteY31" fmla="*/ 5416094 h 5416094"/>
              <a:gd name="connsiteX32" fmla="*/ 3957970 w 10515600"/>
              <a:gd name="connsiteY32" fmla="*/ 5416094 h 5416094"/>
              <a:gd name="connsiteX33" fmla="*/ 3462159 w 10515600"/>
              <a:gd name="connsiteY33" fmla="*/ 5416094 h 5416094"/>
              <a:gd name="connsiteX34" fmla="*/ 3053449 w 10515600"/>
              <a:gd name="connsiteY34" fmla="*/ 5416094 h 5416094"/>
              <a:gd name="connsiteX35" fmla="*/ 2557638 w 10515600"/>
              <a:gd name="connsiteY35" fmla="*/ 5416094 h 5416094"/>
              <a:gd name="connsiteX36" fmla="*/ 1800521 w 10515600"/>
              <a:gd name="connsiteY36" fmla="*/ 5416094 h 5416094"/>
              <a:gd name="connsiteX37" fmla="*/ 902700 w 10515600"/>
              <a:gd name="connsiteY37" fmla="*/ 5416094 h 5416094"/>
              <a:gd name="connsiteX38" fmla="*/ 0 w 10515600"/>
              <a:gd name="connsiteY38" fmla="*/ 4513394 h 5416094"/>
              <a:gd name="connsiteX39" fmla="*/ 0 w 10515600"/>
              <a:gd name="connsiteY39" fmla="*/ 3911612 h 5416094"/>
              <a:gd name="connsiteX40" fmla="*/ 0 w 10515600"/>
              <a:gd name="connsiteY40" fmla="*/ 3309829 h 5416094"/>
              <a:gd name="connsiteX41" fmla="*/ 0 w 10515600"/>
              <a:gd name="connsiteY41" fmla="*/ 2780261 h 5416094"/>
              <a:gd name="connsiteX42" fmla="*/ 0 w 10515600"/>
              <a:gd name="connsiteY42" fmla="*/ 2106265 h 5416094"/>
              <a:gd name="connsiteX43" fmla="*/ 0 w 10515600"/>
              <a:gd name="connsiteY43" fmla="*/ 1504482 h 5416094"/>
              <a:gd name="connsiteX44" fmla="*/ 0 w 10515600"/>
              <a:gd name="connsiteY44" fmla="*/ 90270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0515600" h="5416094" extrusionOk="0">
                <a:moveTo>
                  <a:pt x="0" y="902700"/>
                </a:moveTo>
                <a:cubicBezTo>
                  <a:pt x="-57306" y="368805"/>
                  <a:pt x="305054" y="37193"/>
                  <a:pt x="902700" y="0"/>
                </a:cubicBezTo>
                <a:cubicBezTo>
                  <a:pt x="1280419" y="-35006"/>
                  <a:pt x="1407743" y="-35339"/>
                  <a:pt x="1746919" y="0"/>
                </a:cubicBezTo>
                <a:cubicBezTo>
                  <a:pt x="2086095" y="35339"/>
                  <a:pt x="2146539" y="-12333"/>
                  <a:pt x="2329833" y="0"/>
                </a:cubicBezTo>
                <a:cubicBezTo>
                  <a:pt x="2513127" y="12333"/>
                  <a:pt x="2706706" y="12952"/>
                  <a:pt x="2825644" y="0"/>
                </a:cubicBezTo>
                <a:cubicBezTo>
                  <a:pt x="2944582" y="-12952"/>
                  <a:pt x="3420817" y="-27100"/>
                  <a:pt x="3582762" y="0"/>
                </a:cubicBezTo>
                <a:cubicBezTo>
                  <a:pt x="3744707" y="27100"/>
                  <a:pt x="4023584" y="-9167"/>
                  <a:pt x="4165675" y="0"/>
                </a:cubicBezTo>
                <a:cubicBezTo>
                  <a:pt x="4307766" y="9167"/>
                  <a:pt x="4770188" y="27031"/>
                  <a:pt x="5009894" y="0"/>
                </a:cubicBezTo>
                <a:cubicBezTo>
                  <a:pt x="5249600" y="-27031"/>
                  <a:pt x="5349881" y="-194"/>
                  <a:pt x="5505706" y="0"/>
                </a:cubicBezTo>
                <a:cubicBezTo>
                  <a:pt x="5661531" y="194"/>
                  <a:pt x="6129254" y="-29363"/>
                  <a:pt x="6349925" y="0"/>
                </a:cubicBezTo>
                <a:cubicBezTo>
                  <a:pt x="6570596" y="29363"/>
                  <a:pt x="6581199" y="-14617"/>
                  <a:pt x="6758634" y="0"/>
                </a:cubicBezTo>
                <a:cubicBezTo>
                  <a:pt x="6936069" y="14617"/>
                  <a:pt x="7246491" y="25675"/>
                  <a:pt x="7428650" y="0"/>
                </a:cubicBezTo>
                <a:cubicBezTo>
                  <a:pt x="7610809" y="-25675"/>
                  <a:pt x="7825190" y="-17078"/>
                  <a:pt x="8098665" y="0"/>
                </a:cubicBezTo>
                <a:cubicBezTo>
                  <a:pt x="8372141" y="17078"/>
                  <a:pt x="8559625" y="-21568"/>
                  <a:pt x="8681579" y="0"/>
                </a:cubicBezTo>
                <a:cubicBezTo>
                  <a:pt x="8803533" y="21568"/>
                  <a:pt x="9307226" y="-46066"/>
                  <a:pt x="9612900" y="0"/>
                </a:cubicBezTo>
                <a:cubicBezTo>
                  <a:pt x="10119954" y="-10560"/>
                  <a:pt x="10418674" y="366684"/>
                  <a:pt x="10515600" y="902700"/>
                </a:cubicBezTo>
                <a:cubicBezTo>
                  <a:pt x="10494548" y="1140809"/>
                  <a:pt x="10524881" y="1252168"/>
                  <a:pt x="10515600" y="1504482"/>
                </a:cubicBezTo>
                <a:cubicBezTo>
                  <a:pt x="10506319" y="1756796"/>
                  <a:pt x="10494309" y="1995078"/>
                  <a:pt x="10515600" y="2178479"/>
                </a:cubicBezTo>
                <a:cubicBezTo>
                  <a:pt x="10536891" y="2361880"/>
                  <a:pt x="10522845" y="2487483"/>
                  <a:pt x="10515600" y="2780261"/>
                </a:cubicBezTo>
                <a:cubicBezTo>
                  <a:pt x="10508355" y="3073039"/>
                  <a:pt x="10533694" y="3138252"/>
                  <a:pt x="10515600" y="3273722"/>
                </a:cubicBezTo>
                <a:cubicBezTo>
                  <a:pt x="10497506" y="3409192"/>
                  <a:pt x="10514952" y="3569910"/>
                  <a:pt x="10515600" y="3803291"/>
                </a:cubicBezTo>
                <a:cubicBezTo>
                  <a:pt x="10516248" y="4036672"/>
                  <a:pt x="10499126" y="4317688"/>
                  <a:pt x="10515600" y="4513394"/>
                </a:cubicBezTo>
                <a:cubicBezTo>
                  <a:pt x="10585499" y="4997151"/>
                  <a:pt x="10115437" y="5453981"/>
                  <a:pt x="9612900" y="5416094"/>
                </a:cubicBezTo>
                <a:cubicBezTo>
                  <a:pt x="9473271" y="5418358"/>
                  <a:pt x="9316384" y="5423764"/>
                  <a:pt x="9117089" y="5416094"/>
                </a:cubicBezTo>
                <a:cubicBezTo>
                  <a:pt x="8917794" y="5408424"/>
                  <a:pt x="8902141" y="5433256"/>
                  <a:pt x="8708379" y="5416094"/>
                </a:cubicBezTo>
                <a:cubicBezTo>
                  <a:pt x="8514617" y="5398933"/>
                  <a:pt x="8454700" y="5422387"/>
                  <a:pt x="8299670" y="5416094"/>
                </a:cubicBezTo>
                <a:cubicBezTo>
                  <a:pt x="8144640" y="5409801"/>
                  <a:pt x="7907022" y="5398388"/>
                  <a:pt x="7629654" y="5416094"/>
                </a:cubicBezTo>
                <a:cubicBezTo>
                  <a:pt x="7352286" y="5433800"/>
                  <a:pt x="7244777" y="5409877"/>
                  <a:pt x="7133843" y="5416094"/>
                </a:cubicBezTo>
                <a:cubicBezTo>
                  <a:pt x="7022909" y="5422311"/>
                  <a:pt x="6748865" y="5379753"/>
                  <a:pt x="6376726" y="5416094"/>
                </a:cubicBezTo>
                <a:cubicBezTo>
                  <a:pt x="6004587" y="5452435"/>
                  <a:pt x="5991442" y="5438860"/>
                  <a:pt x="5880914" y="5416094"/>
                </a:cubicBezTo>
                <a:cubicBezTo>
                  <a:pt x="5770386" y="5393328"/>
                  <a:pt x="5294303" y="5440618"/>
                  <a:pt x="5123797" y="5416094"/>
                </a:cubicBezTo>
                <a:cubicBezTo>
                  <a:pt x="4953291" y="5391570"/>
                  <a:pt x="4828705" y="5430421"/>
                  <a:pt x="4715088" y="5416094"/>
                </a:cubicBezTo>
                <a:cubicBezTo>
                  <a:pt x="4601471" y="5401767"/>
                  <a:pt x="4227806" y="5381491"/>
                  <a:pt x="3957970" y="5416094"/>
                </a:cubicBezTo>
                <a:cubicBezTo>
                  <a:pt x="3688134" y="5450697"/>
                  <a:pt x="3670638" y="5425309"/>
                  <a:pt x="3462159" y="5416094"/>
                </a:cubicBezTo>
                <a:cubicBezTo>
                  <a:pt x="3253680" y="5406879"/>
                  <a:pt x="3167443" y="5432031"/>
                  <a:pt x="3053449" y="5416094"/>
                </a:cubicBezTo>
                <a:cubicBezTo>
                  <a:pt x="2939455" y="5400158"/>
                  <a:pt x="2701485" y="5433995"/>
                  <a:pt x="2557638" y="5416094"/>
                </a:cubicBezTo>
                <a:cubicBezTo>
                  <a:pt x="2413791" y="5398193"/>
                  <a:pt x="2168647" y="5424510"/>
                  <a:pt x="1800521" y="5416094"/>
                </a:cubicBezTo>
                <a:cubicBezTo>
                  <a:pt x="1432395" y="5407678"/>
                  <a:pt x="1261364" y="5454497"/>
                  <a:pt x="902700" y="5416094"/>
                </a:cubicBezTo>
                <a:cubicBezTo>
                  <a:pt x="519468" y="5419760"/>
                  <a:pt x="63003" y="5077223"/>
                  <a:pt x="0" y="4513394"/>
                </a:cubicBezTo>
                <a:cubicBezTo>
                  <a:pt x="-20265" y="4243495"/>
                  <a:pt x="27650" y="4053844"/>
                  <a:pt x="0" y="3911612"/>
                </a:cubicBezTo>
                <a:cubicBezTo>
                  <a:pt x="-27650" y="3769380"/>
                  <a:pt x="24988" y="3469350"/>
                  <a:pt x="0" y="3309829"/>
                </a:cubicBezTo>
                <a:cubicBezTo>
                  <a:pt x="-24988" y="3150308"/>
                  <a:pt x="-16973" y="2933511"/>
                  <a:pt x="0" y="2780261"/>
                </a:cubicBezTo>
                <a:cubicBezTo>
                  <a:pt x="16973" y="2627011"/>
                  <a:pt x="-11552" y="2315258"/>
                  <a:pt x="0" y="2106265"/>
                </a:cubicBezTo>
                <a:cubicBezTo>
                  <a:pt x="11552" y="1897272"/>
                  <a:pt x="-9167" y="1726905"/>
                  <a:pt x="0" y="1504482"/>
                </a:cubicBezTo>
                <a:cubicBezTo>
                  <a:pt x="9167" y="1282059"/>
                  <a:pt x="10972" y="1160784"/>
                  <a:pt x="0" y="902700"/>
                </a:cubicBezTo>
                <a:close/>
              </a:path>
            </a:pathLst>
          </a:custGeom>
          <a:noFill/>
          <a:ln w="60325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AB64770-20A9-59FB-FCFD-7580B5920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959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4FB25A-B65E-1339-31A9-55197CBC7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Structure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F07FB21-82B2-80BA-2C45-612E05C29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000" dirty="0">
                <a:latin typeface="Fibel Nord" panose="020B0603050302020204" pitchFamily="34" charset="0"/>
              </a:rPr>
              <a:t>Introduction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1800" dirty="0">
                <a:latin typeface="Fibel Nord" panose="020B0603050302020204" pitchFamily="34" charset="0"/>
              </a:rPr>
              <a:t>Background and Relevancy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1800" dirty="0">
                <a:latin typeface="Fibel Nord" panose="020B0603050302020204" pitchFamily="34" charset="0"/>
              </a:rPr>
              <a:t>Research Question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>
                <a:latin typeface="Fibel Nord" panose="020B0603050302020204" pitchFamily="34" charset="0"/>
              </a:rPr>
              <a:t>Characterization of SEN students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>
                <a:latin typeface="Fibel Nord" panose="020B0603050302020204" pitchFamily="34" charset="0"/>
              </a:rPr>
              <a:t>Development of Reading Literacy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1800" dirty="0">
                <a:latin typeface="Fibel Nord" panose="020B0603050302020204" pitchFamily="34" charset="0"/>
              </a:rPr>
              <a:t>Cognitive and Lingual processes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1800" dirty="0">
                <a:latin typeface="Fibel Nord" panose="020B0603050302020204" pitchFamily="34" charset="0"/>
              </a:rPr>
              <a:t>Special Challenges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>
                <a:latin typeface="Fibel Nord" panose="020B0603050302020204" pitchFamily="34" charset="0"/>
              </a:rPr>
              <a:t>Reading in a Foreign Language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>
                <a:latin typeface="Fibel Nord" panose="020B0603050302020204" pitchFamily="34" charset="0"/>
              </a:rPr>
              <a:t>Phonemic Awareness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>
                <a:latin typeface="Fibel Nord" panose="020B0603050302020204" pitchFamily="34" charset="0"/>
              </a:rPr>
              <a:t>Assistive Technology 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1800" dirty="0">
                <a:latin typeface="Fibel Nord" panose="020B0603050302020204" pitchFamily="34" charset="0"/>
              </a:rPr>
              <a:t>Definition and History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1800" dirty="0">
                <a:latin typeface="Fibel Nord" panose="020B0603050302020204" pitchFamily="34" charset="0"/>
              </a:rPr>
              <a:t>Reading Pens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>
                <a:latin typeface="Fibel Nord" panose="020B0603050302020204" pitchFamily="34" charset="0"/>
              </a:rPr>
              <a:t>Prior Research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1800" dirty="0">
                <a:latin typeface="Fibel Nord" panose="020B0603050302020204" pitchFamily="34" charset="0"/>
              </a:rPr>
              <a:t>Usage in EFL and SEN setting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1800" dirty="0">
                <a:latin typeface="Fibel Nord" panose="020B0603050302020204" pitchFamily="34" charset="0"/>
              </a:rPr>
              <a:t>Effectiveness in studies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>
                <a:latin typeface="Fibel Nord" panose="020B0603050302020204" pitchFamily="34" charset="0"/>
              </a:rPr>
              <a:t>Teaching example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1800" dirty="0">
                <a:latin typeface="Fibel Nord" panose="020B0603050302020204" pitchFamily="34" charset="0"/>
              </a:rPr>
              <a:t>Application of the unit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1800" dirty="0">
                <a:latin typeface="Fibel Nord" panose="020B0603050302020204" pitchFamily="34" charset="0"/>
              </a:rPr>
              <a:t>Reactions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>
                <a:latin typeface="Fibel Nord" panose="020B0603050302020204" pitchFamily="34" charset="0"/>
              </a:rPr>
              <a:t>Pros and Cons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>
                <a:latin typeface="Fibel Nord" panose="020B0603050302020204" pitchFamily="34" charset="0"/>
              </a:rPr>
              <a:t>Conclusion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>
                <a:latin typeface="Fibel Nord" panose="020B0603050302020204" pitchFamily="34" charset="0"/>
              </a:rPr>
              <a:t>Sources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>
                <a:latin typeface="Fibel Nord" panose="020B0603050302020204" pitchFamily="34" charset="0"/>
              </a:rPr>
              <a:t>Appendix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17F94DD-DF54-32E1-26A6-5BA5D0363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2</a:t>
            </a:fld>
            <a:endParaRPr lang="en-US"/>
          </a:p>
        </p:txBody>
      </p:sp>
      <p:pic>
        <p:nvPicPr>
          <p:cNvPr id="6" name="Slide 2">
            <a:hlinkClick r:id="" action="ppaction://media"/>
            <a:extLst>
              <a:ext uri="{FF2B5EF4-FFF2-40B4-BE49-F238E27FC236}">
                <a16:creationId xmlns:a16="http://schemas.microsoft.com/office/drawing/2014/main" id="{B1CA0C5F-AC12-DDA2-8A66-9D1E2C42C1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66437" y="5405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89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910"/>
    </mc:Choice>
    <mc:Fallback xmlns="">
      <p:transition spd="slow" advTm="1139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33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B4BB7-ECA0-A735-FCDF-F7698204C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14C303-1C7E-B4D1-5254-BA86D6039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 Introduction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962D3B5-D3B9-B5A5-5C18-0DB2C7601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latin typeface="Fibel Nord" panose="020B0603050302020204" pitchFamily="34" charset="0"/>
              </a:rPr>
              <a:t>1.1 Background and Relevancy</a:t>
            </a:r>
          </a:p>
          <a:p>
            <a:r>
              <a:rPr lang="en-GB" i="1" dirty="0">
                <a:latin typeface="Fibel Nord" panose="020B0603050302020204" pitchFamily="34" charset="0"/>
              </a:rPr>
              <a:t>“</a:t>
            </a:r>
            <a:r>
              <a:rPr lang="en-GB" i="1" dirty="0" err="1">
                <a:latin typeface="Fibel Nord" panose="020B0603050302020204" pitchFamily="34" charset="0"/>
              </a:rPr>
              <a:t>universelle</a:t>
            </a:r>
            <a:r>
              <a:rPr lang="en-GB" i="1" dirty="0">
                <a:latin typeface="Fibel Nord" panose="020B0603050302020204" pitchFamily="34" charset="0"/>
              </a:rPr>
              <a:t>[], </a:t>
            </a:r>
            <a:r>
              <a:rPr lang="en-GB" i="1" dirty="0" err="1">
                <a:latin typeface="Fibel Nord" panose="020B0603050302020204" pitchFamily="34" charset="0"/>
              </a:rPr>
              <a:t>uneingeschränkte</a:t>
            </a:r>
            <a:r>
              <a:rPr lang="en-GB" i="1" dirty="0">
                <a:latin typeface="Fibel Nord" panose="020B0603050302020204" pitchFamily="34" charset="0"/>
              </a:rPr>
              <a:t>[] </a:t>
            </a:r>
            <a:r>
              <a:rPr lang="en-GB" i="1" dirty="0" err="1">
                <a:latin typeface="Fibel Nord" panose="020B0603050302020204" pitchFamily="34" charset="0"/>
              </a:rPr>
              <a:t>Rechte</a:t>
            </a:r>
            <a:r>
              <a:rPr lang="en-GB" i="1" dirty="0">
                <a:latin typeface="Fibel Nord" panose="020B0603050302020204" pitchFamily="34" charset="0"/>
              </a:rPr>
              <a:t> auf </a:t>
            </a:r>
            <a:r>
              <a:rPr lang="en-GB" i="1" dirty="0" err="1">
                <a:latin typeface="Fibel Nord" panose="020B0603050302020204" pitchFamily="34" charset="0"/>
              </a:rPr>
              <a:t>Gleichstellung</a:t>
            </a:r>
            <a:r>
              <a:rPr lang="en-GB" i="1" dirty="0">
                <a:latin typeface="Fibel Nord" panose="020B0603050302020204" pitchFamily="34" charset="0"/>
              </a:rPr>
              <a:t>, </a:t>
            </a:r>
            <a:r>
              <a:rPr lang="en-GB" i="1" dirty="0" err="1">
                <a:latin typeface="Fibel Nord" panose="020B0603050302020204" pitchFamily="34" charset="0"/>
              </a:rPr>
              <a:t>Selbstbestimmung</a:t>
            </a:r>
            <a:r>
              <a:rPr lang="en-GB" i="1" dirty="0">
                <a:latin typeface="Fibel Nord" panose="020B0603050302020204" pitchFamily="34" charset="0"/>
              </a:rPr>
              <a:t> und </a:t>
            </a:r>
            <a:r>
              <a:rPr lang="en-GB" i="1" dirty="0" err="1">
                <a:latin typeface="Fibel Nord" panose="020B0603050302020204" pitchFamily="34" charset="0"/>
              </a:rPr>
              <a:t>gesellschaftliche</a:t>
            </a:r>
            <a:r>
              <a:rPr lang="en-GB" i="1" dirty="0">
                <a:latin typeface="Fibel Nord" panose="020B0603050302020204" pitchFamily="34" charset="0"/>
              </a:rPr>
              <a:t> </a:t>
            </a:r>
            <a:r>
              <a:rPr lang="en-GB" i="1" dirty="0" err="1">
                <a:latin typeface="Fibel Nord" panose="020B0603050302020204" pitchFamily="34" charset="0"/>
              </a:rPr>
              <a:t>Teilhabe</a:t>
            </a:r>
            <a:r>
              <a:rPr lang="en-GB" i="1" dirty="0">
                <a:latin typeface="Fibel Nord" panose="020B0603050302020204" pitchFamily="34" charset="0"/>
              </a:rPr>
              <a:t> von Menschen </a:t>
            </a:r>
            <a:r>
              <a:rPr lang="en-GB" i="1" dirty="0" err="1">
                <a:latin typeface="Fibel Nord" panose="020B0603050302020204" pitchFamily="34" charset="0"/>
              </a:rPr>
              <a:t>mit</a:t>
            </a:r>
            <a:r>
              <a:rPr lang="en-GB" i="1" dirty="0">
                <a:latin typeface="Fibel Nord" panose="020B0603050302020204" pitchFamily="34" charset="0"/>
              </a:rPr>
              <a:t> </a:t>
            </a:r>
            <a:r>
              <a:rPr lang="en-GB" i="1" dirty="0" err="1">
                <a:latin typeface="Fibel Nord" panose="020B0603050302020204" pitchFamily="34" charset="0"/>
              </a:rPr>
              <a:t>Behinderung</a:t>
            </a:r>
            <a:r>
              <a:rPr lang="en-GB" i="1" dirty="0">
                <a:latin typeface="Fibel Nord" panose="020B0603050302020204" pitchFamily="34" charset="0"/>
              </a:rPr>
              <a:t>” </a:t>
            </a:r>
            <a:r>
              <a:rPr lang="en-GB" dirty="0">
                <a:latin typeface="Fibel Nord" panose="020B0603050302020204" pitchFamily="34" charset="0"/>
              </a:rPr>
              <a:t>(UN-BRK in Rossa, 2015, p.169)</a:t>
            </a:r>
          </a:p>
          <a:p>
            <a:r>
              <a:rPr lang="en-GB" dirty="0">
                <a:latin typeface="Fibel Nord" panose="020B0603050302020204" pitchFamily="34" charset="0"/>
              </a:rPr>
              <a:t>students should experience English as a foreign language and have cultural knowledge (</a:t>
            </a:r>
            <a:r>
              <a:rPr lang="de-DE" kern="1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Ministerium für Kultus, Jugend und Sport Baden-Württemberg, 2022)</a:t>
            </a:r>
            <a:endParaRPr lang="en-GB" dirty="0">
              <a:latin typeface="Fibel Nord" panose="020B0603050302020204" pitchFamily="34" charset="0"/>
            </a:endParaRPr>
          </a:p>
          <a:p>
            <a:endParaRPr lang="en-GB" dirty="0">
              <a:latin typeface="Fibel Nord" panose="020B060305030202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F966A8-6C10-2127-D550-4CF1C7CA8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3</a:t>
            </a:fld>
            <a:endParaRPr lang="en-US"/>
          </a:p>
        </p:txBody>
      </p:sp>
      <p:pic>
        <p:nvPicPr>
          <p:cNvPr id="6" name="Aufgezeichneter Sound">
            <a:hlinkClick r:id="" action="ppaction://media"/>
            <a:extLst>
              <a:ext uri="{FF2B5EF4-FFF2-40B4-BE49-F238E27FC236}">
                <a16:creationId xmlns:a16="http://schemas.microsoft.com/office/drawing/2014/main" id="{2A102881-FCCC-8CFC-9E28-1061F471A7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66437" y="6766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4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679"/>
    </mc:Choice>
    <mc:Fallback xmlns="">
      <p:transition spd="slow" advTm="996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9EB96-427C-26EB-FBAE-FF3BF3979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AACEE1-8993-D0CD-5188-D546CAC9D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 Introduction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847D4B-4A29-0BBA-9D80-806350CCE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GB" sz="3600" dirty="0">
                <a:latin typeface="Fibel Nord" panose="020B0603050302020204" pitchFamily="34" charset="0"/>
              </a:rPr>
              <a:t>How can assistive technologies benefit students with special educational needs in improving their reading literacy in a foreign language?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FC8DEC4-465D-6F57-3E81-3DA63A047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4</a:t>
            </a:fld>
            <a:endParaRPr lang="en-US"/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B1C8BFBF-52B0-46D0-D70A-C724EDAD1DCC}"/>
              </a:ext>
            </a:extLst>
          </p:cNvPr>
          <p:cNvSpPr/>
          <p:nvPr/>
        </p:nvSpPr>
        <p:spPr>
          <a:xfrm>
            <a:off x="963561" y="2728009"/>
            <a:ext cx="10390239" cy="2654710"/>
          </a:xfrm>
          <a:custGeom>
            <a:avLst/>
            <a:gdLst>
              <a:gd name="connsiteX0" fmla="*/ 0 w 10390239"/>
              <a:gd name="connsiteY0" fmla="*/ 442461 h 2654710"/>
              <a:gd name="connsiteX1" fmla="*/ 442461 w 10390239"/>
              <a:gd name="connsiteY1" fmla="*/ 0 h 2654710"/>
              <a:gd name="connsiteX2" fmla="*/ 1216465 w 10390239"/>
              <a:gd name="connsiteY2" fmla="*/ 0 h 2654710"/>
              <a:gd name="connsiteX3" fmla="*/ 1800363 w 10390239"/>
              <a:gd name="connsiteY3" fmla="*/ 0 h 2654710"/>
              <a:gd name="connsiteX4" fmla="*/ 2574368 w 10390239"/>
              <a:gd name="connsiteY4" fmla="*/ 0 h 2654710"/>
              <a:gd name="connsiteX5" fmla="*/ 3158266 w 10390239"/>
              <a:gd name="connsiteY5" fmla="*/ 0 h 2654710"/>
              <a:gd name="connsiteX6" fmla="*/ 3837217 w 10390239"/>
              <a:gd name="connsiteY6" fmla="*/ 0 h 2654710"/>
              <a:gd name="connsiteX7" fmla="*/ 4231009 w 10390239"/>
              <a:gd name="connsiteY7" fmla="*/ 0 h 2654710"/>
              <a:gd name="connsiteX8" fmla="*/ 4719854 w 10390239"/>
              <a:gd name="connsiteY8" fmla="*/ 0 h 2654710"/>
              <a:gd name="connsiteX9" fmla="*/ 5303752 w 10390239"/>
              <a:gd name="connsiteY9" fmla="*/ 0 h 2654710"/>
              <a:gd name="connsiteX10" fmla="*/ 6172809 w 10390239"/>
              <a:gd name="connsiteY10" fmla="*/ 0 h 2654710"/>
              <a:gd name="connsiteX11" fmla="*/ 6566601 w 10390239"/>
              <a:gd name="connsiteY11" fmla="*/ 0 h 2654710"/>
              <a:gd name="connsiteX12" fmla="*/ 6960393 w 10390239"/>
              <a:gd name="connsiteY12" fmla="*/ 0 h 2654710"/>
              <a:gd name="connsiteX13" fmla="*/ 7544291 w 10390239"/>
              <a:gd name="connsiteY13" fmla="*/ 0 h 2654710"/>
              <a:gd name="connsiteX14" fmla="*/ 8223242 w 10390239"/>
              <a:gd name="connsiteY14" fmla="*/ 0 h 2654710"/>
              <a:gd name="connsiteX15" fmla="*/ 8617034 w 10390239"/>
              <a:gd name="connsiteY15" fmla="*/ 0 h 2654710"/>
              <a:gd name="connsiteX16" fmla="*/ 9010825 w 10390239"/>
              <a:gd name="connsiteY16" fmla="*/ 0 h 2654710"/>
              <a:gd name="connsiteX17" fmla="*/ 9947778 w 10390239"/>
              <a:gd name="connsiteY17" fmla="*/ 0 h 2654710"/>
              <a:gd name="connsiteX18" fmla="*/ 10390239 w 10390239"/>
              <a:gd name="connsiteY18" fmla="*/ 442461 h 2654710"/>
              <a:gd name="connsiteX19" fmla="*/ 10390239 w 10390239"/>
              <a:gd name="connsiteY19" fmla="*/ 996995 h 2654710"/>
              <a:gd name="connsiteX20" fmla="*/ 10390239 w 10390239"/>
              <a:gd name="connsiteY20" fmla="*/ 1533830 h 2654710"/>
              <a:gd name="connsiteX21" fmla="*/ 10390239 w 10390239"/>
              <a:gd name="connsiteY21" fmla="*/ 2212249 h 2654710"/>
              <a:gd name="connsiteX22" fmla="*/ 9947778 w 10390239"/>
              <a:gd name="connsiteY22" fmla="*/ 2654710 h 2654710"/>
              <a:gd name="connsiteX23" fmla="*/ 9268827 w 10390239"/>
              <a:gd name="connsiteY23" fmla="*/ 2654710 h 2654710"/>
              <a:gd name="connsiteX24" fmla="*/ 8684929 w 10390239"/>
              <a:gd name="connsiteY24" fmla="*/ 2654710 h 2654710"/>
              <a:gd name="connsiteX25" fmla="*/ 7910924 w 10390239"/>
              <a:gd name="connsiteY25" fmla="*/ 2654710 h 2654710"/>
              <a:gd name="connsiteX26" fmla="*/ 7041867 w 10390239"/>
              <a:gd name="connsiteY26" fmla="*/ 2654710 h 2654710"/>
              <a:gd name="connsiteX27" fmla="*/ 6172809 w 10390239"/>
              <a:gd name="connsiteY27" fmla="*/ 2654710 h 2654710"/>
              <a:gd name="connsiteX28" fmla="*/ 5683964 w 10390239"/>
              <a:gd name="connsiteY28" fmla="*/ 2654710 h 2654710"/>
              <a:gd name="connsiteX29" fmla="*/ 4814907 w 10390239"/>
              <a:gd name="connsiteY29" fmla="*/ 2654710 h 2654710"/>
              <a:gd name="connsiteX30" fmla="*/ 3945849 w 10390239"/>
              <a:gd name="connsiteY30" fmla="*/ 2654710 h 2654710"/>
              <a:gd name="connsiteX31" fmla="*/ 3361951 w 10390239"/>
              <a:gd name="connsiteY31" fmla="*/ 2654710 h 2654710"/>
              <a:gd name="connsiteX32" fmla="*/ 2683000 w 10390239"/>
              <a:gd name="connsiteY32" fmla="*/ 2654710 h 2654710"/>
              <a:gd name="connsiteX33" fmla="*/ 2099102 w 10390239"/>
              <a:gd name="connsiteY33" fmla="*/ 2654710 h 2654710"/>
              <a:gd name="connsiteX34" fmla="*/ 1705310 w 10390239"/>
              <a:gd name="connsiteY34" fmla="*/ 2654710 h 2654710"/>
              <a:gd name="connsiteX35" fmla="*/ 1311519 w 10390239"/>
              <a:gd name="connsiteY35" fmla="*/ 2654710 h 2654710"/>
              <a:gd name="connsiteX36" fmla="*/ 442461 w 10390239"/>
              <a:gd name="connsiteY36" fmla="*/ 2654710 h 2654710"/>
              <a:gd name="connsiteX37" fmla="*/ 0 w 10390239"/>
              <a:gd name="connsiteY37" fmla="*/ 2212249 h 2654710"/>
              <a:gd name="connsiteX38" fmla="*/ 0 w 10390239"/>
              <a:gd name="connsiteY38" fmla="*/ 1604622 h 2654710"/>
              <a:gd name="connsiteX39" fmla="*/ 0 w 10390239"/>
              <a:gd name="connsiteY39" fmla="*/ 1067786 h 2654710"/>
              <a:gd name="connsiteX40" fmla="*/ 0 w 10390239"/>
              <a:gd name="connsiteY40" fmla="*/ 442461 h 265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0390239" h="2654710" extrusionOk="0">
                <a:moveTo>
                  <a:pt x="0" y="442461"/>
                </a:moveTo>
                <a:cubicBezTo>
                  <a:pt x="633" y="170903"/>
                  <a:pt x="214661" y="-9538"/>
                  <a:pt x="442461" y="0"/>
                </a:cubicBezTo>
                <a:cubicBezTo>
                  <a:pt x="745546" y="-16374"/>
                  <a:pt x="861189" y="29310"/>
                  <a:pt x="1216465" y="0"/>
                </a:cubicBezTo>
                <a:cubicBezTo>
                  <a:pt x="1571741" y="-29310"/>
                  <a:pt x="1662044" y="21576"/>
                  <a:pt x="1800363" y="0"/>
                </a:cubicBezTo>
                <a:cubicBezTo>
                  <a:pt x="1938682" y="-21576"/>
                  <a:pt x="2247194" y="10212"/>
                  <a:pt x="2574368" y="0"/>
                </a:cubicBezTo>
                <a:cubicBezTo>
                  <a:pt x="2901542" y="-10212"/>
                  <a:pt x="2900322" y="5199"/>
                  <a:pt x="3158266" y="0"/>
                </a:cubicBezTo>
                <a:cubicBezTo>
                  <a:pt x="3416210" y="-5199"/>
                  <a:pt x="3500263" y="-4794"/>
                  <a:pt x="3837217" y="0"/>
                </a:cubicBezTo>
                <a:cubicBezTo>
                  <a:pt x="4174171" y="4794"/>
                  <a:pt x="4091871" y="-6377"/>
                  <a:pt x="4231009" y="0"/>
                </a:cubicBezTo>
                <a:cubicBezTo>
                  <a:pt x="4370147" y="6377"/>
                  <a:pt x="4612420" y="20782"/>
                  <a:pt x="4719854" y="0"/>
                </a:cubicBezTo>
                <a:cubicBezTo>
                  <a:pt x="4827289" y="-20782"/>
                  <a:pt x="5045759" y="18546"/>
                  <a:pt x="5303752" y="0"/>
                </a:cubicBezTo>
                <a:cubicBezTo>
                  <a:pt x="5561745" y="-18546"/>
                  <a:pt x="5842220" y="-12077"/>
                  <a:pt x="6172809" y="0"/>
                </a:cubicBezTo>
                <a:cubicBezTo>
                  <a:pt x="6503398" y="12077"/>
                  <a:pt x="6407390" y="-4806"/>
                  <a:pt x="6566601" y="0"/>
                </a:cubicBezTo>
                <a:cubicBezTo>
                  <a:pt x="6725812" y="4806"/>
                  <a:pt x="6774555" y="-5470"/>
                  <a:pt x="6960393" y="0"/>
                </a:cubicBezTo>
                <a:cubicBezTo>
                  <a:pt x="7146231" y="5470"/>
                  <a:pt x="7256014" y="-11254"/>
                  <a:pt x="7544291" y="0"/>
                </a:cubicBezTo>
                <a:cubicBezTo>
                  <a:pt x="7832568" y="11254"/>
                  <a:pt x="8052126" y="-23221"/>
                  <a:pt x="8223242" y="0"/>
                </a:cubicBezTo>
                <a:cubicBezTo>
                  <a:pt x="8394358" y="23221"/>
                  <a:pt x="8447597" y="3536"/>
                  <a:pt x="8617034" y="0"/>
                </a:cubicBezTo>
                <a:cubicBezTo>
                  <a:pt x="8786471" y="-3536"/>
                  <a:pt x="8931252" y="7700"/>
                  <a:pt x="9010825" y="0"/>
                </a:cubicBezTo>
                <a:cubicBezTo>
                  <a:pt x="9090398" y="-7700"/>
                  <a:pt x="9607958" y="33986"/>
                  <a:pt x="9947778" y="0"/>
                </a:cubicBezTo>
                <a:cubicBezTo>
                  <a:pt x="10197171" y="-28079"/>
                  <a:pt x="10378222" y="233001"/>
                  <a:pt x="10390239" y="442461"/>
                </a:cubicBezTo>
                <a:cubicBezTo>
                  <a:pt x="10382601" y="711877"/>
                  <a:pt x="10396925" y="876453"/>
                  <a:pt x="10390239" y="996995"/>
                </a:cubicBezTo>
                <a:cubicBezTo>
                  <a:pt x="10383553" y="1117537"/>
                  <a:pt x="10385906" y="1334695"/>
                  <a:pt x="10390239" y="1533830"/>
                </a:cubicBezTo>
                <a:cubicBezTo>
                  <a:pt x="10394572" y="1732965"/>
                  <a:pt x="10380187" y="2030570"/>
                  <a:pt x="10390239" y="2212249"/>
                </a:cubicBezTo>
                <a:cubicBezTo>
                  <a:pt x="10425785" y="2470185"/>
                  <a:pt x="10240318" y="2640221"/>
                  <a:pt x="9947778" y="2654710"/>
                </a:cubicBezTo>
                <a:cubicBezTo>
                  <a:pt x="9751956" y="2626423"/>
                  <a:pt x="9528247" y="2682504"/>
                  <a:pt x="9268827" y="2654710"/>
                </a:cubicBezTo>
                <a:cubicBezTo>
                  <a:pt x="9009407" y="2626916"/>
                  <a:pt x="8883645" y="2672389"/>
                  <a:pt x="8684929" y="2654710"/>
                </a:cubicBezTo>
                <a:cubicBezTo>
                  <a:pt x="8486213" y="2637031"/>
                  <a:pt x="8166419" y="2674592"/>
                  <a:pt x="7910924" y="2654710"/>
                </a:cubicBezTo>
                <a:cubicBezTo>
                  <a:pt x="7655429" y="2634828"/>
                  <a:pt x="7431933" y="2612763"/>
                  <a:pt x="7041867" y="2654710"/>
                </a:cubicBezTo>
                <a:cubicBezTo>
                  <a:pt x="6651801" y="2696657"/>
                  <a:pt x="6575028" y="2686906"/>
                  <a:pt x="6172809" y="2654710"/>
                </a:cubicBezTo>
                <a:cubicBezTo>
                  <a:pt x="5770590" y="2622514"/>
                  <a:pt x="5873022" y="2644930"/>
                  <a:pt x="5683964" y="2654710"/>
                </a:cubicBezTo>
                <a:cubicBezTo>
                  <a:pt x="5494906" y="2664490"/>
                  <a:pt x="5101964" y="2692288"/>
                  <a:pt x="4814907" y="2654710"/>
                </a:cubicBezTo>
                <a:cubicBezTo>
                  <a:pt x="4527850" y="2617132"/>
                  <a:pt x="4335763" y="2683960"/>
                  <a:pt x="3945849" y="2654710"/>
                </a:cubicBezTo>
                <a:cubicBezTo>
                  <a:pt x="3555935" y="2625460"/>
                  <a:pt x="3507034" y="2666217"/>
                  <a:pt x="3361951" y="2654710"/>
                </a:cubicBezTo>
                <a:cubicBezTo>
                  <a:pt x="3216868" y="2643203"/>
                  <a:pt x="2878384" y="2641332"/>
                  <a:pt x="2683000" y="2654710"/>
                </a:cubicBezTo>
                <a:cubicBezTo>
                  <a:pt x="2487616" y="2668088"/>
                  <a:pt x="2360374" y="2680247"/>
                  <a:pt x="2099102" y="2654710"/>
                </a:cubicBezTo>
                <a:cubicBezTo>
                  <a:pt x="1837830" y="2629173"/>
                  <a:pt x="1886261" y="2644036"/>
                  <a:pt x="1705310" y="2654710"/>
                </a:cubicBezTo>
                <a:cubicBezTo>
                  <a:pt x="1524359" y="2665384"/>
                  <a:pt x="1459776" y="2670280"/>
                  <a:pt x="1311519" y="2654710"/>
                </a:cubicBezTo>
                <a:cubicBezTo>
                  <a:pt x="1163262" y="2639140"/>
                  <a:pt x="734680" y="2669883"/>
                  <a:pt x="442461" y="2654710"/>
                </a:cubicBezTo>
                <a:cubicBezTo>
                  <a:pt x="200095" y="2636096"/>
                  <a:pt x="47424" y="2430637"/>
                  <a:pt x="0" y="2212249"/>
                </a:cubicBezTo>
                <a:cubicBezTo>
                  <a:pt x="11425" y="1942051"/>
                  <a:pt x="25530" y="1888149"/>
                  <a:pt x="0" y="1604622"/>
                </a:cubicBezTo>
                <a:cubicBezTo>
                  <a:pt x="-25530" y="1321095"/>
                  <a:pt x="-17310" y="1221861"/>
                  <a:pt x="0" y="1067786"/>
                </a:cubicBezTo>
                <a:cubicBezTo>
                  <a:pt x="17310" y="913711"/>
                  <a:pt x="-15277" y="698578"/>
                  <a:pt x="0" y="442461"/>
                </a:cubicBezTo>
                <a:close/>
              </a:path>
            </a:pathLst>
          </a:custGeom>
          <a:noFill/>
          <a:ln w="3810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59192558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5FA29193-7566-E3DB-9EDF-F778FF177D06}"/>
              </a:ext>
            </a:extLst>
          </p:cNvPr>
          <p:cNvSpPr txBox="1">
            <a:spLocks/>
          </p:cNvSpPr>
          <p:nvPr/>
        </p:nvSpPr>
        <p:spPr>
          <a:xfrm>
            <a:off x="990600" y="2081784"/>
            <a:ext cx="10515600" cy="4251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Fibel Nord" panose="020B0603050302020204" pitchFamily="34" charset="0"/>
              </a:rPr>
              <a:t>1.2 Research Question</a:t>
            </a:r>
          </a:p>
        </p:txBody>
      </p:sp>
      <p:pic>
        <p:nvPicPr>
          <p:cNvPr id="7" name="Slide 4">
            <a:hlinkClick r:id="" action="ppaction://media"/>
            <a:extLst>
              <a:ext uri="{FF2B5EF4-FFF2-40B4-BE49-F238E27FC236}">
                <a16:creationId xmlns:a16="http://schemas.microsoft.com/office/drawing/2014/main" id="{A09B4EE0-3CE2-7D72-1113-6B560F4D11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66437" y="6766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2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78"/>
    </mc:Choice>
    <mc:Fallback xmlns="">
      <p:transition spd="slow" advTm="135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E4D60-F8EF-9869-18AA-FD174A66D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60FEAA-AAB0-AA11-C2D5-59E99F6BC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Characterization of SEN students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FF9F32-51FD-8D54-1F36-7D9E70896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6422597" cy="4251960"/>
          </a:xfrm>
        </p:spPr>
        <p:txBody>
          <a:bodyPr>
            <a:normAutofit fontScale="62500" lnSpcReduction="20000"/>
          </a:bodyPr>
          <a:lstStyle/>
          <a:p>
            <a:r>
              <a:rPr lang="en-GB" sz="32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ICF describes general definition of disability: different aspects of life interact with each other </a:t>
            </a:r>
            <a:r>
              <a:rPr lang="en-GB" sz="32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if one component is limited, others are also affected (World Health Organizatio</a:t>
            </a:r>
            <a:r>
              <a:rPr lang="en-GB" sz="3200" dirty="0"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n, 2001)</a:t>
            </a:r>
            <a:endParaRPr lang="en-GB" sz="3200" dirty="0">
              <a:effectLst/>
              <a:latin typeface="Fibel Nord" panose="020B06030503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GB" sz="32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persons who require additional support</a:t>
            </a:r>
            <a:r>
              <a:rPr lang="en-GB" sz="3200" dirty="0"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because of </a:t>
            </a:r>
            <a:r>
              <a:rPr lang="en-GB" sz="3200" i="1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“disadvantages in physical, behavioural, intellectual, emotional and social capacities” </a:t>
            </a:r>
            <a:r>
              <a:rPr lang="en-GB" sz="32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(UNESCO Institute for Statistics)</a:t>
            </a:r>
          </a:p>
          <a:p>
            <a:r>
              <a:rPr lang="en-GB" sz="32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includes </a:t>
            </a:r>
            <a:r>
              <a:rPr lang="en-GB" sz="3200" i="1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“children with emotional, </a:t>
            </a:r>
            <a:r>
              <a:rPr lang="en-GB" sz="3200" i="1" dirty="0" err="1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behavioral</a:t>
            </a:r>
            <a:r>
              <a:rPr lang="en-GB" sz="3200" i="1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or cognitive impairments or with intellectual, hearing, vision, speech, or learning disabilities; gifted children with advanced academic abilities; and children with </a:t>
            </a:r>
            <a:r>
              <a:rPr lang="en-GB" sz="3200" i="1" dirty="0" err="1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orthopedic</a:t>
            </a:r>
            <a:r>
              <a:rPr lang="en-GB" sz="3200" i="1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or neurological impairments” </a:t>
            </a:r>
            <a:r>
              <a:rPr lang="en-GB" sz="32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(The Editors of Encyclopaedia Britannica, 2025)</a:t>
            </a:r>
          </a:p>
          <a:p>
            <a:r>
              <a:rPr lang="en-GB" sz="3200" dirty="0">
                <a:latin typeface="Fibel Nord" panose="020B0603050302020204" pitchFamily="34" charset="0"/>
                <a:cs typeface="Times New Roman" panose="02020603050405020304" pitchFamily="18" charset="0"/>
              </a:rPr>
              <a:t>Some sources differentiate between learning disabilities and intellectual disabilities</a:t>
            </a:r>
          </a:p>
          <a:p>
            <a:pPr marL="0" indent="0">
              <a:buNone/>
            </a:pPr>
            <a:endParaRPr lang="en-GB" dirty="0">
              <a:latin typeface="Fibel Nord" panose="020B060305030202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C75F018-F138-461A-6E97-B5DE05D89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5</a:t>
            </a:fld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27A3D16-6F80-DCD2-20FC-864AB7D3C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0797" y="1923528"/>
            <a:ext cx="4632224" cy="3123879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FA525ABE-D8A5-9733-1C50-1FB7A15A632A}"/>
              </a:ext>
            </a:extLst>
          </p:cNvPr>
          <p:cNvSpPr txBox="1"/>
          <p:nvPr/>
        </p:nvSpPr>
        <p:spPr>
          <a:xfrm>
            <a:off x="7260797" y="5047407"/>
            <a:ext cx="732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Fibel Nord" panose="020B0603050302020204" pitchFamily="34" charset="0"/>
              </a:rPr>
              <a:t>Image 1</a:t>
            </a:r>
          </a:p>
        </p:txBody>
      </p:sp>
      <p:pic>
        <p:nvPicPr>
          <p:cNvPr id="5" name="Slide 5">
            <a:hlinkClick r:id="" action="ppaction://media"/>
            <a:extLst>
              <a:ext uri="{FF2B5EF4-FFF2-40B4-BE49-F238E27FC236}">
                <a16:creationId xmlns:a16="http://schemas.microsoft.com/office/drawing/2014/main" id="{745439C3-ED1A-8A0A-EDF3-32C27E3B42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66437" y="66271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78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763"/>
    </mc:Choice>
    <mc:Fallback xmlns="">
      <p:transition spd="slow" advTm="3407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7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75B7C-D6AA-779E-5E6A-C9D3BB56A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9042E7-8270-8927-06A8-30C8106F6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 Development of Reading Literacy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1D9B2BC-BD67-A1CE-AA6A-DE1C03332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latin typeface="Fibel Nord" panose="020B0603050302020204" pitchFamily="34" charset="0"/>
              </a:rPr>
              <a:t>3.1 Cognitive and Lingual Processes</a:t>
            </a:r>
          </a:p>
          <a:p>
            <a:pPr marL="0" indent="0">
              <a:buNone/>
            </a:pPr>
            <a:endParaRPr lang="en-GB" dirty="0">
              <a:latin typeface="Fibel Nord" panose="020B060305030202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C605AED-F723-6265-A019-E8E7D4189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6</a:t>
            </a:fld>
            <a:endParaRPr lang="en-US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492346B-0ACE-DF0B-0B37-135442AF3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128" y="2551369"/>
            <a:ext cx="3800348" cy="17412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BA5808D-B023-61D1-1C1B-F302FBB61E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128" y="4567888"/>
            <a:ext cx="3499324" cy="1741251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E2FC9B89-4684-6A7F-DAC7-5F61B090AFE5}"/>
              </a:ext>
            </a:extLst>
          </p:cNvPr>
          <p:cNvSpPr txBox="1"/>
          <p:nvPr/>
        </p:nvSpPr>
        <p:spPr>
          <a:xfrm>
            <a:off x="1053128" y="4107953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Fibel Nord" panose="020B0603050302020204" pitchFamily="34" charset="0"/>
              </a:rPr>
              <a:t>Image 2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F2932D7-0FEA-DDB4-0BDC-627DBF3C733A}"/>
              </a:ext>
            </a:extLst>
          </p:cNvPr>
          <p:cNvSpPr txBox="1"/>
          <p:nvPr/>
        </p:nvSpPr>
        <p:spPr>
          <a:xfrm>
            <a:off x="1053128" y="6134552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Fibel Nord" panose="020B0603050302020204" pitchFamily="34" charset="0"/>
              </a:rPr>
              <a:t>Image 3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699DEC4-1257-B28A-9AEF-736AEFC1197A}"/>
              </a:ext>
            </a:extLst>
          </p:cNvPr>
          <p:cNvSpPr txBox="1"/>
          <p:nvPr/>
        </p:nvSpPr>
        <p:spPr>
          <a:xfrm>
            <a:off x="5502442" y="2151842"/>
            <a:ext cx="606628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Fibel Nord" panose="020B0603050302020204" pitchFamily="34" charset="0"/>
              </a:rPr>
              <a:t>Reading is a complex skill with many processes that must work at the same time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Fibel Nord" panose="020B0603050302020204" pitchFamily="34" charset="0"/>
              </a:rPr>
              <a:t>Reading skills are in a hierarchy             </a:t>
            </a:r>
            <a:r>
              <a:rPr lang="en-GB" sz="2800" dirty="0">
                <a:latin typeface="Fibel Nord" panose="020B0603050302020204" pitchFamily="34" charset="0"/>
                <a:sym typeface="Wingdings" panose="05000000000000000000" pitchFamily="2" charset="2"/>
              </a:rPr>
              <a:t>low-level reading processes first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Fibel Nord" panose="020B0603050302020204" pitchFamily="34" charset="0"/>
              </a:rPr>
              <a:t>Gough and </a:t>
            </a:r>
            <a:r>
              <a:rPr lang="en-GB" sz="2800" dirty="0" err="1">
                <a:latin typeface="Fibel Nord" panose="020B0603050302020204" pitchFamily="34" charset="0"/>
              </a:rPr>
              <a:t>Tunmer’s</a:t>
            </a:r>
            <a:r>
              <a:rPr lang="en-GB" sz="2800" dirty="0">
                <a:latin typeface="Fibel Nord" panose="020B0603050302020204" pitchFamily="34" charset="0"/>
              </a:rPr>
              <a:t> “simple view of reading” (1986): language comprehension and word recognition lead to skilled reading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Fibel Nord" panose="020B0603050302020204" pitchFamily="34" charset="0"/>
              </a:rPr>
              <a:t>“Modified simple view of reading” (2012): decoding and comprehension are related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Fibel Nord" panose="020B0603050302020204" pitchFamily="34" charset="0"/>
              </a:rPr>
              <a:t>More complex models have been constructed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0899D19-827C-5EFA-F4BB-DB066C21CBFC}"/>
              </a:ext>
            </a:extLst>
          </p:cNvPr>
          <p:cNvSpPr txBox="1"/>
          <p:nvPr/>
        </p:nvSpPr>
        <p:spPr>
          <a:xfrm>
            <a:off x="9982200" y="365125"/>
            <a:ext cx="195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Fibel Nord" panose="020B0603050302020204" pitchFamily="34" charset="0"/>
              </a:rPr>
              <a:t>(Kormos &amp; Smith, 2024)</a:t>
            </a:r>
          </a:p>
        </p:txBody>
      </p:sp>
      <p:pic>
        <p:nvPicPr>
          <p:cNvPr id="14" name="Slide 6">
            <a:hlinkClick r:id="" action="ppaction://media"/>
            <a:extLst>
              <a:ext uri="{FF2B5EF4-FFF2-40B4-BE49-F238E27FC236}">
                <a16:creationId xmlns:a16="http://schemas.microsoft.com/office/drawing/2014/main" id="{D3EC8CA5-E6A4-170F-9EF6-6E7A418622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66437" y="90477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5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964"/>
    </mc:Choice>
    <mc:Fallback xmlns="">
      <p:transition spd="slow" advTm="2039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96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68EB8-0186-D786-5459-AE6301EF6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8967A3-7153-EC67-F3B3-AB370CAE9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 Development of Reading Literacy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7FB673C-D266-0A1D-D360-03F827E60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7</a:t>
            </a:fld>
            <a:endParaRPr lang="en-US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D4705BE5-2117-5C2F-917A-0AE4271CCD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3430" r="8118"/>
          <a:stretch/>
        </p:blipFill>
        <p:spPr>
          <a:xfrm>
            <a:off x="7106653" y="2413468"/>
            <a:ext cx="4684296" cy="3220101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5937836B-9D46-9811-AC43-2F6EC39744DF}"/>
              </a:ext>
            </a:extLst>
          </p:cNvPr>
          <p:cNvSpPr txBox="1"/>
          <p:nvPr/>
        </p:nvSpPr>
        <p:spPr>
          <a:xfrm>
            <a:off x="7106653" y="5625627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Fibel Nord" panose="020B0603050302020204" pitchFamily="34" charset="0"/>
              </a:rPr>
              <a:t>Image 4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27338432-FEBB-3D2A-3A53-95985FB31A74}"/>
              </a:ext>
            </a:extLst>
          </p:cNvPr>
          <p:cNvSpPr txBox="1">
            <a:spLocks/>
          </p:cNvSpPr>
          <p:nvPr/>
        </p:nvSpPr>
        <p:spPr>
          <a:xfrm>
            <a:off x="838200" y="1929384"/>
            <a:ext cx="10515600" cy="4251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Fibel Nord" panose="020B0603050302020204" pitchFamily="34" charset="0"/>
              </a:rPr>
              <a:t>3.1 Cognitive and Lingual Processes</a:t>
            </a:r>
          </a:p>
          <a:p>
            <a:r>
              <a:rPr lang="en-GB" dirty="0">
                <a:latin typeface="Fibel Nord" panose="020B0603050302020204" pitchFamily="34" charset="0"/>
              </a:rPr>
              <a:t>Most influential theory by Frith (1986) describes                                                3 stages of learning to read</a:t>
            </a:r>
          </a:p>
          <a:p>
            <a:r>
              <a:rPr lang="en-GB" dirty="0">
                <a:latin typeface="Fibel Nord" panose="020B0603050302020204" pitchFamily="34" charset="0"/>
              </a:rPr>
              <a:t>Revised theory by </a:t>
            </a:r>
            <a:r>
              <a:rPr lang="en-GB" dirty="0" err="1">
                <a:latin typeface="Fibel Nord" panose="020B0603050302020204" pitchFamily="34" charset="0"/>
              </a:rPr>
              <a:t>Ehri</a:t>
            </a:r>
            <a:r>
              <a:rPr lang="en-GB" dirty="0">
                <a:latin typeface="Fibel Nord" panose="020B0603050302020204" pitchFamily="34" charset="0"/>
              </a:rPr>
              <a:t> (2005) describes 4 stages</a:t>
            </a:r>
          </a:p>
          <a:p>
            <a:r>
              <a:rPr lang="en-GB" dirty="0">
                <a:latin typeface="Fibel Nord" panose="020B0603050302020204" pitchFamily="34" charset="0"/>
              </a:rPr>
              <a:t>Francis et al. (2018) combine these theories                                                  with human development through life stages                                         </a:t>
            </a:r>
            <a:r>
              <a:rPr lang="en-GB" dirty="0">
                <a:latin typeface="Fibel Nord" panose="020B0603050302020204" pitchFamily="34" charset="0"/>
                <a:sym typeface="Wingdings" panose="05000000000000000000" pitchFamily="2" charset="2"/>
              </a:rPr>
              <a:t>makes reading process easier</a:t>
            </a:r>
            <a:endParaRPr lang="en-GB" dirty="0">
              <a:latin typeface="Fibel Nord" panose="020B06030503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latin typeface="Fibel Nord" panose="020B060305030202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5615050-58F9-2BBD-C4D1-33A58A8A8693}"/>
              </a:ext>
            </a:extLst>
          </p:cNvPr>
          <p:cNvSpPr txBox="1"/>
          <p:nvPr/>
        </p:nvSpPr>
        <p:spPr>
          <a:xfrm>
            <a:off x="9982200" y="365125"/>
            <a:ext cx="195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Fibel Nord" panose="020B0603050302020204" pitchFamily="34" charset="0"/>
              </a:rPr>
              <a:t>(Kormos &amp; Smith, 2024)</a:t>
            </a:r>
          </a:p>
        </p:txBody>
      </p:sp>
      <p:pic>
        <p:nvPicPr>
          <p:cNvPr id="6" name="Slide 7">
            <a:hlinkClick r:id="" action="ppaction://media"/>
            <a:extLst>
              <a:ext uri="{FF2B5EF4-FFF2-40B4-BE49-F238E27FC236}">
                <a16:creationId xmlns:a16="http://schemas.microsoft.com/office/drawing/2014/main" id="{EA2D36AA-039A-3797-002E-F07B48F79F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15080" y="84218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3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023"/>
    </mc:Choice>
    <mc:Fallback xmlns="">
      <p:transition spd="slow" advTm="1570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0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94B46-D19C-8297-113D-51497EB14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C9A681-AACD-032E-88DD-BAE70CF4A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 Development of Reading Literacy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17AF1B-F9B9-E5D7-27F9-33939D700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latin typeface="Fibel Nord" panose="020B0603050302020204" pitchFamily="34" charset="0"/>
              </a:rPr>
              <a:t>3.2 Special Challenges</a:t>
            </a:r>
          </a:p>
          <a:p>
            <a:r>
              <a:rPr lang="en-GB" dirty="0">
                <a:latin typeface="Fibel Nord" panose="020B0603050302020204" pitchFamily="34" charset="0"/>
              </a:rPr>
              <a:t>Reading is a very important skill, also for SEN students</a:t>
            </a:r>
          </a:p>
          <a:p>
            <a:r>
              <a:rPr lang="en-GB" dirty="0">
                <a:latin typeface="Fibel Nord" panose="020B0603050302020204" pitchFamily="34" charset="0"/>
              </a:rPr>
              <a:t>Word decoding is dependent on cognitive skills </a:t>
            </a:r>
            <a:r>
              <a:rPr lang="en-GB" dirty="0">
                <a:latin typeface="Fibel Nord" panose="020B0603050302020204" pitchFamily="34" charset="0"/>
                <a:sym typeface="Wingdings" panose="05000000000000000000" pitchFamily="2" charset="2"/>
              </a:rPr>
              <a:t>might be impaired (Ruxandra, 2022)</a:t>
            </a:r>
          </a:p>
          <a:p>
            <a:r>
              <a:rPr lang="en-GB" dirty="0">
                <a:latin typeface="Fibel Nord" panose="020B0603050302020204" pitchFamily="34" charset="0"/>
                <a:sym typeface="Wingdings" panose="05000000000000000000" pitchFamily="2" charset="2"/>
              </a:rPr>
              <a:t>Language aptitude as important factor learners with disabilities might have underlying literacy difficulties or a weak short-term memory capacity</a:t>
            </a:r>
          </a:p>
          <a:p>
            <a:pPr marL="0" indent="0">
              <a:buNone/>
            </a:pPr>
            <a:r>
              <a:rPr lang="en-GB" dirty="0">
                <a:latin typeface="Fibel Nord" panose="020B0603050302020204" pitchFamily="34" charset="0"/>
                <a:sym typeface="Wingdings" panose="05000000000000000000" pitchFamily="2" charset="2"/>
              </a:rPr>
              <a:t>poses additional burden on system</a:t>
            </a:r>
            <a:endParaRPr lang="en-GB" dirty="0">
              <a:latin typeface="Fibel Nord" panose="020B0603050302020204" pitchFamily="34" charset="0"/>
            </a:endParaRPr>
          </a:p>
          <a:p>
            <a:endParaRPr lang="en-GB" dirty="0">
              <a:latin typeface="Fibel Nord" panose="020B060305030202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F7D9BDF-2A38-CF2F-3659-AE9929CD3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8</a:t>
            </a:fld>
            <a:endParaRPr lang="en-US"/>
          </a:p>
        </p:txBody>
      </p:sp>
      <p:pic>
        <p:nvPicPr>
          <p:cNvPr id="5" name="slide 8">
            <a:hlinkClick r:id="" action="ppaction://media"/>
            <a:extLst>
              <a:ext uri="{FF2B5EF4-FFF2-40B4-BE49-F238E27FC236}">
                <a16:creationId xmlns:a16="http://schemas.microsoft.com/office/drawing/2014/main" id="{24928825-5A83-74F7-A4EC-8C850FD8B6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76116" y="6766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99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459"/>
    </mc:Choice>
    <mc:Fallback xmlns="">
      <p:transition spd="slow" advTm="2324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4F99E-350D-D84E-7460-F97877D28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B446AF-54CB-C4C0-E880-070E5C162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 Reading in a Foreign Language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CBE8DEF-4576-DE38-CFD2-2ED300B6C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Fibel Nord" panose="020B0603050302020204" pitchFamily="34" charset="0"/>
              </a:rPr>
              <a:t>L1 reading skills as a foundation for L2 reading development </a:t>
            </a:r>
            <a:r>
              <a:rPr lang="en-GB" dirty="0">
                <a:latin typeface="Fibel Nord" panose="020B0603050302020204" pitchFamily="34" charset="0"/>
                <a:sym typeface="Wingdings" panose="05000000000000000000" pitchFamily="2" charset="2"/>
              </a:rPr>
              <a:t> positive and negative interference (</a:t>
            </a:r>
            <a:r>
              <a:rPr lang="en-GB" dirty="0" err="1">
                <a:latin typeface="Fibel Nord" panose="020B0603050302020204" pitchFamily="34" charset="0"/>
                <a:sym typeface="Wingdings" panose="05000000000000000000" pitchFamily="2" charset="2"/>
              </a:rPr>
              <a:t>Biebricher</a:t>
            </a:r>
            <a:r>
              <a:rPr lang="en-GB" dirty="0">
                <a:latin typeface="Fibel Nord" panose="020B0603050302020204" pitchFamily="34" charset="0"/>
                <a:sym typeface="Wingdings" panose="05000000000000000000" pitchFamily="2" charset="2"/>
              </a:rPr>
              <a:t>, 2012)</a:t>
            </a:r>
          </a:p>
          <a:p>
            <a:r>
              <a:rPr lang="en-GB" dirty="0">
                <a:latin typeface="Fibel Nord" panose="020B0603050302020204" pitchFamily="34" charset="0"/>
              </a:rPr>
              <a:t>More complex, </a:t>
            </a:r>
            <a:r>
              <a:rPr lang="en-GB" i="1" kern="1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“problems in letter recognition, [and] insufficient knowledge of morphology and syntax”</a:t>
            </a:r>
            <a:r>
              <a:rPr lang="en-GB" kern="1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(Kormos &amp; Smith, 2024, p.58f)</a:t>
            </a:r>
          </a:p>
          <a:p>
            <a:r>
              <a:rPr lang="en-GB" kern="1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Motivational and cognitive factors influence the ability to read in EFL</a:t>
            </a:r>
          </a:p>
          <a:p>
            <a:r>
              <a:rPr lang="en-GB" kern="100" dirty="0"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Different reading strategies can be applied: bottom-up and top-down processes</a:t>
            </a:r>
          </a:p>
          <a:p>
            <a:pPr marL="0" indent="0">
              <a:buNone/>
            </a:pPr>
            <a:r>
              <a:rPr lang="en-GB" kern="1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S</a:t>
            </a:r>
            <a:r>
              <a:rPr lang="en-GB" kern="100" dirty="0"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EN students might have impaired phonological processing skills</a:t>
            </a:r>
            <a:endParaRPr lang="de-DE" kern="100" dirty="0">
              <a:effectLst/>
              <a:latin typeface="Fibel Nord" panose="020B06030503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C1ECBCE-7651-197A-5711-3CB28D879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9</a:t>
            </a:fld>
            <a:endParaRPr lang="en-US"/>
          </a:p>
        </p:txBody>
      </p:sp>
      <p:pic>
        <p:nvPicPr>
          <p:cNvPr id="5" name="slide 9">
            <a:hlinkClick r:id="" action="ppaction://media"/>
            <a:extLst>
              <a:ext uri="{FF2B5EF4-FFF2-40B4-BE49-F238E27FC236}">
                <a16:creationId xmlns:a16="http://schemas.microsoft.com/office/drawing/2014/main" id="{788262A8-81AE-0AD0-FE24-1D17B54DEC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66437" y="5405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97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0475"/>
    </mc:Choice>
    <mc:Fallback xmlns="">
      <p:transition spd="slow" advTm="4204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4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D2FE1-14BD-4945-48FC-88116AFD3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3904C3-EB33-81FD-706E-33A84C186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 Phonemic Awareness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7FA5AE-7D13-E6F4-E302-0EFDAB0EB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29384"/>
            <a:ext cx="7359316" cy="4251960"/>
          </a:xfrm>
        </p:spPr>
        <p:txBody>
          <a:bodyPr>
            <a:normAutofit lnSpcReduction="10000"/>
          </a:bodyPr>
          <a:lstStyle/>
          <a:p>
            <a:r>
              <a:rPr lang="en-GB" dirty="0">
                <a:latin typeface="Fibel Nord" panose="020B0603050302020204" pitchFamily="34" charset="0"/>
              </a:rPr>
              <a:t>Phonological awareness: group of early skills that help children recognize sounds of spoken language (Reading Rockets, n.d.) </a:t>
            </a:r>
            <a:r>
              <a:rPr lang="en-GB" dirty="0">
                <a:latin typeface="Fibel Nord" panose="020B0603050302020204" pitchFamily="34" charset="0"/>
                <a:sym typeface="Wingdings" panose="05000000000000000000" pitchFamily="2" charset="2"/>
              </a:rPr>
              <a:t>4 levels</a:t>
            </a:r>
          </a:p>
          <a:p>
            <a:r>
              <a:rPr lang="en-GB" dirty="0">
                <a:latin typeface="Fibel Nord" panose="020B0603050302020204" pitchFamily="34" charset="0"/>
                <a:sym typeface="Wingdings" panose="05000000000000000000" pitchFamily="2" charset="2"/>
              </a:rPr>
              <a:t>Phonemic awareness as the </a:t>
            </a:r>
            <a:r>
              <a:rPr lang="en-GB" i="1" kern="1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“ability to focus on, distinguish, separate, and manipulate phonemes within pronunciations of words”</a:t>
            </a:r>
            <a:r>
              <a:rPr lang="en-GB" kern="1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GB" kern="100" dirty="0" err="1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Ehri</a:t>
            </a:r>
            <a:r>
              <a:rPr lang="en-GB" kern="1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2022, p. 53)</a:t>
            </a:r>
          </a:p>
          <a:p>
            <a:r>
              <a:rPr lang="en-GB" kern="100" dirty="0"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Different exercises for improving phonemic awareness: manipulating sounds, recognizing same sounds, isolating sounds, combining &amp; blending sounds, segmenting words</a:t>
            </a:r>
            <a:endParaRPr lang="de-DE" kern="100" dirty="0">
              <a:effectLst/>
              <a:latin typeface="Fibel Nord" panose="020B06030503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Fibel Nord" panose="020B060305030202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6744686-C929-A3F2-00E5-148B21C37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10</a:t>
            </a:fld>
            <a:endParaRPr lang="en-US" dirty="0"/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2C4115A5-F960-B7D3-F7F4-6E07A70B8572}"/>
              </a:ext>
            </a:extLst>
          </p:cNvPr>
          <p:cNvGrpSpPr/>
          <p:nvPr/>
        </p:nvGrpSpPr>
        <p:grpSpPr>
          <a:xfrm>
            <a:off x="8102601" y="2134770"/>
            <a:ext cx="3509295" cy="3773649"/>
            <a:chOff x="8102601" y="2136693"/>
            <a:chExt cx="3509295" cy="3773649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7BC0B1FE-30D9-53EF-4E25-B39BFB570BDC}"/>
                </a:ext>
              </a:extLst>
            </p:cNvPr>
            <p:cNvSpPr/>
            <p:nvPr/>
          </p:nvSpPr>
          <p:spPr>
            <a:xfrm>
              <a:off x="8102601" y="2136693"/>
              <a:ext cx="739072" cy="1055819"/>
            </a:xfrm>
            <a:custGeom>
              <a:avLst/>
              <a:gdLst>
                <a:gd name="connsiteX0" fmla="*/ 0 w 1055818"/>
                <a:gd name="connsiteY0" fmla="*/ 0 h 739072"/>
                <a:gd name="connsiteX1" fmla="*/ 686282 w 1055818"/>
                <a:gd name="connsiteY1" fmla="*/ 0 h 739072"/>
                <a:gd name="connsiteX2" fmla="*/ 1055818 w 1055818"/>
                <a:gd name="connsiteY2" fmla="*/ 369536 h 739072"/>
                <a:gd name="connsiteX3" fmla="*/ 686282 w 1055818"/>
                <a:gd name="connsiteY3" fmla="*/ 739072 h 739072"/>
                <a:gd name="connsiteX4" fmla="*/ 0 w 1055818"/>
                <a:gd name="connsiteY4" fmla="*/ 739072 h 739072"/>
                <a:gd name="connsiteX5" fmla="*/ 369536 w 1055818"/>
                <a:gd name="connsiteY5" fmla="*/ 369536 h 739072"/>
                <a:gd name="connsiteX6" fmla="*/ 0 w 1055818"/>
                <a:gd name="connsiteY6" fmla="*/ 0 h 73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5818" h="739072">
                  <a:moveTo>
                    <a:pt x="1055817" y="0"/>
                  </a:moveTo>
                  <a:lnTo>
                    <a:pt x="1055817" y="480397"/>
                  </a:lnTo>
                  <a:lnTo>
                    <a:pt x="527909" y="739072"/>
                  </a:lnTo>
                  <a:lnTo>
                    <a:pt x="1" y="480397"/>
                  </a:lnTo>
                  <a:lnTo>
                    <a:pt x="1" y="0"/>
                  </a:lnTo>
                  <a:lnTo>
                    <a:pt x="527909" y="258675"/>
                  </a:lnTo>
                  <a:lnTo>
                    <a:pt x="1055817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335" tIns="382872" rIns="13335" bIns="382871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kern="1200" dirty="0"/>
                <a:t> </a:t>
              </a:r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90ECE5CE-B24B-C884-3A6F-8DD125573499}"/>
                </a:ext>
              </a:extLst>
            </p:cNvPr>
            <p:cNvSpPr/>
            <p:nvPr/>
          </p:nvSpPr>
          <p:spPr>
            <a:xfrm>
              <a:off x="8841672" y="2136695"/>
              <a:ext cx="2770224" cy="686282"/>
            </a:xfrm>
            <a:custGeom>
              <a:avLst/>
              <a:gdLst>
                <a:gd name="connsiteX0" fmla="*/ 114383 w 686282"/>
                <a:gd name="connsiteY0" fmla="*/ 0 h 2770224"/>
                <a:gd name="connsiteX1" fmla="*/ 571899 w 686282"/>
                <a:gd name="connsiteY1" fmla="*/ 0 h 2770224"/>
                <a:gd name="connsiteX2" fmla="*/ 686282 w 686282"/>
                <a:gd name="connsiteY2" fmla="*/ 114383 h 2770224"/>
                <a:gd name="connsiteX3" fmla="*/ 686282 w 686282"/>
                <a:gd name="connsiteY3" fmla="*/ 2770224 h 2770224"/>
                <a:gd name="connsiteX4" fmla="*/ 686282 w 686282"/>
                <a:gd name="connsiteY4" fmla="*/ 2770224 h 2770224"/>
                <a:gd name="connsiteX5" fmla="*/ 0 w 686282"/>
                <a:gd name="connsiteY5" fmla="*/ 2770224 h 2770224"/>
                <a:gd name="connsiteX6" fmla="*/ 0 w 686282"/>
                <a:gd name="connsiteY6" fmla="*/ 2770224 h 2770224"/>
                <a:gd name="connsiteX7" fmla="*/ 0 w 686282"/>
                <a:gd name="connsiteY7" fmla="*/ 114383 h 2770224"/>
                <a:gd name="connsiteX8" fmla="*/ 114383 w 686282"/>
                <a:gd name="connsiteY8" fmla="*/ 0 h 277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6282" h="2770224">
                  <a:moveTo>
                    <a:pt x="686282" y="461715"/>
                  </a:moveTo>
                  <a:lnTo>
                    <a:pt x="686282" y="2308509"/>
                  </a:lnTo>
                  <a:cubicBezTo>
                    <a:pt x="686282" y="2563507"/>
                    <a:pt x="673595" y="2770224"/>
                    <a:pt x="657945" y="2770224"/>
                  </a:cubicBezTo>
                  <a:lnTo>
                    <a:pt x="0" y="2770224"/>
                  </a:lnTo>
                  <a:lnTo>
                    <a:pt x="0" y="27702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657945" y="0"/>
                  </a:lnTo>
                  <a:cubicBezTo>
                    <a:pt x="673595" y="0"/>
                    <a:pt x="686282" y="206717"/>
                    <a:pt x="686282" y="461715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46202" rIns="46202" bIns="46202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800" kern="1200" dirty="0">
                  <a:latin typeface="Fibel Nord" panose="020B0603050302020204" pitchFamily="34" charset="0"/>
                </a:rPr>
                <a:t> Word level</a:t>
              </a:r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BE82950-959E-5369-7653-C05789C02361}"/>
                </a:ext>
              </a:extLst>
            </p:cNvPr>
            <p:cNvSpPr/>
            <p:nvPr/>
          </p:nvSpPr>
          <p:spPr>
            <a:xfrm>
              <a:off x="8102601" y="3042637"/>
              <a:ext cx="739072" cy="1055818"/>
            </a:xfrm>
            <a:custGeom>
              <a:avLst/>
              <a:gdLst>
                <a:gd name="connsiteX0" fmla="*/ 0 w 1055818"/>
                <a:gd name="connsiteY0" fmla="*/ 0 h 739072"/>
                <a:gd name="connsiteX1" fmla="*/ 686282 w 1055818"/>
                <a:gd name="connsiteY1" fmla="*/ 0 h 739072"/>
                <a:gd name="connsiteX2" fmla="*/ 1055818 w 1055818"/>
                <a:gd name="connsiteY2" fmla="*/ 369536 h 739072"/>
                <a:gd name="connsiteX3" fmla="*/ 686282 w 1055818"/>
                <a:gd name="connsiteY3" fmla="*/ 739072 h 739072"/>
                <a:gd name="connsiteX4" fmla="*/ 0 w 1055818"/>
                <a:gd name="connsiteY4" fmla="*/ 739072 h 739072"/>
                <a:gd name="connsiteX5" fmla="*/ 369536 w 1055818"/>
                <a:gd name="connsiteY5" fmla="*/ 369536 h 739072"/>
                <a:gd name="connsiteX6" fmla="*/ 0 w 1055818"/>
                <a:gd name="connsiteY6" fmla="*/ 0 h 73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5818" h="739072">
                  <a:moveTo>
                    <a:pt x="1055817" y="0"/>
                  </a:moveTo>
                  <a:lnTo>
                    <a:pt x="1055817" y="480397"/>
                  </a:lnTo>
                  <a:lnTo>
                    <a:pt x="527909" y="739072"/>
                  </a:lnTo>
                  <a:lnTo>
                    <a:pt x="1" y="480397"/>
                  </a:lnTo>
                  <a:lnTo>
                    <a:pt x="1" y="0"/>
                  </a:lnTo>
                  <a:lnTo>
                    <a:pt x="527909" y="258675"/>
                  </a:lnTo>
                  <a:lnTo>
                    <a:pt x="1055817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335" tIns="382871" rIns="13335" bIns="382871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kern="1200" dirty="0"/>
                <a:t> </a:t>
              </a:r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1F880E57-1716-E8F3-756D-49C886E22241}"/>
                </a:ext>
              </a:extLst>
            </p:cNvPr>
            <p:cNvSpPr/>
            <p:nvPr/>
          </p:nvSpPr>
          <p:spPr>
            <a:xfrm>
              <a:off x="8841672" y="3042639"/>
              <a:ext cx="2770224" cy="686282"/>
            </a:xfrm>
            <a:custGeom>
              <a:avLst/>
              <a:gdLst>
                <a:gd name="connsiteX0" fmla="*/ 114383 w 686282"/>
                <a:gd name="connsiteY0" fmla="*/ 0 h 2770224"/>
                <a:gd name="connsiteX1" fmla="*/ 571899 w 686282"/>
                <a:gd name="connsiteY1" fmla="*/ 0 h 2770224"/>
                <a:gd name="connsiteX2" fmla="*/ 686282 w 686282"/>
                <a:gd name="connsiteY2" fmla="*/ 114383 h 2770224"/>
                <a:gd name="connsiteX3" fmla="*/ 686282 w 686282"/>
                <a:gd name="connsiteY3" fmla="*/ 2770224 h 2770224"/>
                <a:gd name="connsiteX4" fmla="*/ 686282 w 686282"/>
                <a:gd name="connsiteY4" fmla="*/ 2770224 h 2770224"/>
                <a:gd name="connsiteX5" fmla="*/ 0 w 686282"/>
                <a:gd name="connsiteY5" fmla="*/ 2770224 h 2770224"/>
                <a:gd name="connsiteX6" fmla="*/ 0 w 686282"/>
                <a:gd name="connsiteY6" fmla="*/ 2770224 h 2770224"/>
                <a:gd name="connsiteX7" fmla="*/ 0 w 686282"/>
                <a:gd name="connsiteY7" fmla="*/ 114383 h 2770224"/>
                <a:gd name="connsiteX8" fmla="*/ 114383 w 686282"/>
                <a:gd name="connsiteY8" fmla="*/ 0 h 277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6282" h="2770224">
                  <a:moveTo>
                    <a:pt x="686282" y="461715"/>
                  </a:moveTo>
                  <a:lnTo>
                    <a:pt x="686282" y="2308509"/>
                  </a:lnTo>
                  <a:cubicBezTo>
                    <a:pt x="686282" y="2563507"/>
                    <a:pt x="673595" y="2770224"/>
                    <a:pt x="657945" y="2770224"/>
                  </a:cubicBezTo>
                  <a:lnTo>
                    <a:pt x="0" y="2770224"/>
                  </a:lnTo>
                  <a:lnTo>
                    <a:pt x="0" y="27702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657945" y="0"/>
                  </a:lnTo>
                  <a:cubicBezTo>
                    <a:pt x="673595" y="0"/>
                    <a:pt x="686282" y="206717"/>
                    <a:pt x="686282" y="461715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1592" tIns="59537" rIns="59537" bIns="59537" numCol="1" spcCol="1270" anchor="ctr" anchorCtr="0">
              <a:noAutofit/>
            </a:bodyPr>
            <a:lstStyle/>
            <a:p>
              <a:pPr marL="0" lvl="1" algn="l" defTabSz="1822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800" dirty="0">
                  <a:latin typeface="Fibel Nord" panose="020B0603050302020204" pitchFamily="34" charset="0"/>
                </a:rPr>
                <a:t>Syllable level</a:t>
              </a:r>
              <a:endParaRPr lang="en-GB" sz="2800" kern="1200" dirty="0">
                <a:latin typeface="Fibel Nord" panose="020B0603050302020204" pitchFamily="34" charset="0"/>
              </a:endParaRPr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9242276E-A44D-A7D9-F3E4-F84F3ABA4588}"/>
                </a:ext>
              </a:extLst>
            </p:cNvPr>
            <p:cNvSpPr/>
            <p:nvPr/>
          </p:nvSpPr>
          <p:spPr>
            <a:xfrm>
              <a:off x="8102601" y="3948581"/>
              <a:ext cx="739072" cy="1055818"/>
            </a:xfrm>
            <a:custGeom>
              <a:avLst/>
              <a:gdLst>
                <a:gd name="connsiteX0" fmla="*/ 0 w 1055818"/>
                <a:gd name="connsiteY0" fmla="*/ 0 h 739072"/>
                <a:gd name="connsiteX1" fmla="*/ 686282 w 1055818"/>
                <a:gd name="connsiteY1" fmla="*/ 0 h 739072"/>
                <a:gd name="connsiteX2" fmla="*/ 1055818 w 1055818"/>
                <a:gd name="connsiteY2" fmla="*/ 369536 h 739072"/>
                <a:gd name="connsiteX3" fmla="*/ 686282 w 1055818"/>
                <a:gd name="connsiteY3" fmla="*/ 739072 h 739072"/>
                <a:gd name="connsiteX4" fmla="*/ 0 w 1055818"/>
                <a:gd name="connsiteY4" fmla="*/ 739072 h 739072"/>
                <a:gd name="connsiteX5" fmla="*/ 369536 w 1055818"/>
                <a:gd name="connsiteY5" fmla="*/ 369536 h 739072"/>
                <a:gd name="connsiteX6" fmla="*/ 0 w 1055818"/>
                <a:gd name="connsiteY6" fmla="*/ 0 h 73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5818" h="739072">
                  <a:moveTo>
                    <a:pt x="1055817" y="0"/>
                  </a:moveTo>
                  <a:lnTo>
                    <a:pt x="1055817" y="480397"/>
                  </a:lnTo>
                  <a:lnTo>
                    <a:pt x="527909" y="739072"/>
                  </a:lnTo>
                  <a:lnTo>
                    <a:pt x="1" y="480397"/>
                  </a:lnTo>
                  <a:lnTo>
                    <a:pt x="1" y="0"/>
                  </a:lnTo>
                  <a:lnTo>
                    <a:pt x="527909" y="258675"/>
                  </a:lnTo>
                  <a:lnTo>
                    <a:pt x="1055817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335" tIns="382871" rIns="13335" bIns="382871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kern="1200" dirty="0"/>
                <a:t> </a:t>
              </a:r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8EFA8AB5-42D6-7BA7-0493-DCF27AD6E96B}"/>
                </a:ext>
              </a:extLst>
            </p:cNvPr>
            <p:cNvSpPr/>
            <p:nvPr/>
          </p:nvSpPr>
          <p:spPr>
            <a:xfrm>
              <a:off x="8841672" y="3948581"/>
              <a:ext cx="2770224" cy="686282"/>
            </a:xfrm>
            <a:custGeom>
              <a:avLst/>
              <a:gdLst>
                <a:gd name="connsiteX0" fmla="*/ 114383 w 686282"/>
                <a:gd name="connsiteY0" fmla="*/ 0 h 2770224"/>
                <a:gd name="connsiteX1" fmla="*/ 571899 w 686282"/>
                <a:gd name="connsiteY1" fmla="*/ 0 h 2770224"/>
                <a:gd name="connsiteX2" fmla="*/ 686282 w 686282"/>
                <a:gd name="connsiteY2" fmla="*/ 114383 h 2770224"/>
                <a:gd name="connsiteX3" fmla="*/ 686282 w 686282"/>
                <a:gd name="connsiteY3" fmla="*/ 2770224 h 2770224"/>
                <a:gd name="connsiteX4" fmla="*/ 686282 w 686282"/>
                <a:gd name="connsiteY4" fmla="*/ 2770224 h 2770224"/>
                <a:gd name="connsiteX5" fmla="*/ 0 w 686282"/>
                <a:gd name="connsiteY5" fmla="*/ 2770224 h 2770224"/>
                <a:gd name="connsiteX6" fmla="*/ 0 w 686282"/>
                <a:gd name="connsiteY6" fmla="*/ 2770224 h 2770224"/>
                <a:gd name="connsiteX7" fmla="*/ 0 w 686282"/>
                <a:gd name="connsiteY7" fmla="*/ 114383 h 2770224"/>
                <a:gd name="connsiteX8" fmla="*/ 114383 w 686282"/>
                <a:gd name="connsiteY8" fmla="*/ 0 h 277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6282" h="2770224">
                  <a:moveTo>
                    <a:pt x="686282" y="461715"/>
                  </a:moveTo>
                  <a:lnTo>
                    <a:pt x="686282" y="2308509"/>
                  </a:lnTo>
                  <a:cubicBezTo>
                    <a:pt x="686282" y="2563507"/>
                    <a:pt x="673595" y="2770224"/>
                    <a:pt x="657945" y="2770224"/>
                  </a:cubicBezTo>
                  <a:lnTo>
                    <a:pt x="0" y="2770224"/>
                  </a:lnTo>
                  <a:lnTo>
                    <a:pt x="0" y="27702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657945" y="0"/>
                  </a:lnTo>
                  <a:cubicBezTo>
                    <a:pt x="673595" y="0"/>
                    <a:pt x="686282" y="206717"/>
                    <a:pt x="686282" y="461715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1592" tIns="59537" rIns="59537" bIns="59537" numCol="1" spcCol="1270" anchor="ctr" anchorCtr="0">
              <a:noAutofit/>
            </a:bodyPr>
            <a:lstStyle/>
            <a:p>
              <a:pPr marL="0" lvl="1" algn="l" defTabSz="1822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800" kern="1200" dirty="0">
                  <a:latin typeface="Fibel Nord" panose="020B0603050302020204" pitchFamily="34" charset="0"/>
                </a:rPr>
                <a:t>Onset and rime level</a:t>
              </a:r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A8AFD8F7-C084-25DD-B2B6-2B6B4F7FEB75}"/>
                </a:ext>
              </a:extLst>
            </p:cNvPr>
            <p:cNvSpPr/>
            <p:nvPr/>
          </p:nvSpPr>
          <p:spPr>
            <a:xfrm>
              <a:off x="8102601" y="4854524"/>
              <a:ext cx="739072" cy="1055818"/>
            </a:xfrm>
            <a:custGeom>
              <a:avLst/>
              <a:gdLst>
                <a:gd name="connsiteX0" fmla="*/ 0 w 1055818"/>
                <a:gd name="connsiteY0" fmla="*/ 0 h 739072"/>
                <a:gd name="connsiteX1" fmla="*/ 686282 w 1055818"/>
                <a:gd name="connsiteY1" fmla="*/ 0 h 739072"/>
                <a:gd name="connsiteX2" fmla="*/ 1055818 w 1055818"/>
                <a:gd name="connsiteY2" fmla="*/ 369536 h 739072"/>
                <a:gd name="connsiteX3" fmla="*/ 686282 w 1055818"/>
                <a:gd name="connsiteY3" fmla="*/ 739072 h 739072"/>
                <a:gd name="connsiteX4" fmla="*/ 0 w 1055818"/>
                <a:gd name="connsiteY4" fmla="*/ 739072 h 739072"/>
                <a:gd name="connsiteX5" fmla="*/ 369536 w 1055818"/>
                <a:gd name="connsiteY5" fmla="*/ 369536 h 739072"/>
                <a:gd name="connsiteX6" fmla="*/ 0 w 1055818"/>
                <a:gd name="connsiteY6" fmla="*/ 0 h 73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5818" h="739072">
                  <a:moveTo>
                    <a:pt x="1055817" y="0"/>
                  </a:moveTo>
                  <a:lnTo>
                    <a:pt x="1055817" y="480397"/>
                  </a:lnTo>
                  <a:lnTo>
                    <a:pt x="527909" y="739072"/>
                  </a:lnTo>
                  <a:lnTo>
                    <a:pt x="1" y="480397"/>
                  </a:lnTo>
                  <a:lnTo>
                    <a:pt x="1" y="0"/>
                  </a:lnTo>
                  <a:lnTo>
                    <a:pt x="527909" y="258675"/>
                  </a:lnTo>
                  <a:lnTo>
                    <a:pt x="1055817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335" tIns="382871" rIns="13335" bIns="382871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2100" kern="120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570787F8-BD6C-562C-31A4-54D8649329F4}"/>
                </a:ext>
              </a:extLst>
            </p:cNvPr>
            <p:cNvSpPr/>
            <p:nvPr/>
          </p:nvSpPr>
          <p:spPr>
            <a:xfrm>
              <a:off x="8841672" y="4854524"/>
              <a:ext cx="2770224" cy="686283"/>
            </a:xfrm>
            <a:custGeom>
              <a:avLst/>
              <a:gdLst>
                <a:gd name="connsiteX0" fmla="*/ 114383 w 686282"/>
                <a:gd name="connsiteY0" fmla="*/ 0 h 2770224"/>
                <a:gd name="connsiteX1" fmla="*/ 571899 w 686282"/>
                <a:gd name="connsiteY1" fmla="*/ 0 h 2770224"/>
                <a:gd name="connsiteX2" fmla="*/ 686282 w 686282"/>
                <a:gd name="connsiteY2" fmla="*/ 114383 h 2770224"/>
                <a:gd name="connsiteX3" fmla="*/ 686282 w 686282"/>
                <a:gd name="connsiteY3" fmla="*/ 2770224 h 2770224"/>
                <a:gd name="connsiteX4" fmla="*/ 686282 w 686282"/>
                <a:gd name="connsiteY4" fmla="*/ 2770224 h 2770224"/>
                <a:gd name="connsiteX5" fmla="*/ 0 w 686282"/>
                <a:gd name="connsiteY5" fmla="*/ 2770224 h 2770224"/>
                <a:gd name="connsiteX6" fmla="*/ 0 w 686282"/>
                <a:gd name="connsiteY6" fmla="*/ 2770224 h 2770224"/>
                <a:gd name="connsiteX7" fmla="*/ 0 w 686282"/>
                <a:gd name="connsiteY7" fmla="*/ 114383 h 2770224"/>
                <a:gd name="connsiteX8" fmla="*/ 114383 w 686282"/>
                <a:gd name="connsiteY8" fmla="*/ 0 h 277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6282" h="2770224">
                  <a:moveTo>
                    <a:pt x="686282" y="461715"/>
                  </a:moveTo>
                  <a:lnTo>
                    <a:pt x="686282" y="2308509"/>
                  </a:lnTo>
                  <a:cubicBezTo>
                    <a:pt x="686282" y="2563507"/>
                    <a:pt x="673595" y="2770224"/>
                    <a:pt x="657945" y="2770224"/>
                  </a:cubicBezTo>
                  <a:lnTo>
                    <a:pt x="0" y="2770224"/>
                  </a:lnTo>
                  <a:lnTo>
                    <a:pt x="0" y="27702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657945" y="0"/>
                  </a:lnTo>
                  <a:cubicBezTo>
                    <a:pt x="673595" y="0"/>
                    <a:pt x="686282" y="206717"/>
                    <a:pt x="686282" y="461715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1592" tIns="59537" rIns="59537" bIns="59538" numCol="1" spcCol="1270" anchor="ctr" anchorCtr="0">
              <a:noAutofit/>
            </a:bodyPr>
            <a:lstStyle/>
            <a:p>
              <a:pPr marL="0" lvl="1" algn="l" defTabSz="1822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kern="1200" dirty="0">
                  <a:latin typeface="Fibel Nord" panose="020B0603050302020204" pitchFamily="34" charset="0"/>
                </a:rPr>
                <a:t>Phonemic awareness</a:t>
              </a:r>
            </a:p>
          </p:txBody>
        </p:sp>
      </p:grpSp>
      <p:pic>
        <p:nvPicPr>
          <p:cNvPr id="5" name="slide 10">
            <a:hlinkClick r:id="" action="ppaction://media"/>
            <a:extLst>
              <a:ext uri="{FF2B5EF4-FFF2-40B4-BE49-F238E27FC236}">
                <a16:creationId xmlns:a16="http://schemas.microsoft.com/office/drawing/2014/main" id="{64B904C5-34BC-5C5F-640C-0A6008FFF1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66437" y="5405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84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9068"/>
    </mc:Choice>
    <mc:Fallback xmlns="">
      <p:transition spd="slow" advTm="2590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0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3B94C-D875-6E0D-0060-0FE7755AA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4E76DA-762C-F278-8021-983C059EE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 Assistive Technology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4AC1E6E-516F-2C8E-34E0-C5DF13E70F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>
                <a:latin typeface="Fibel Nord" panose="020B0603050302020204" pitchFamily="34" charset="0"/>
              </a:rPr>
              <a:t>6.1 Definition and History</a:t>
            </a:r>
          </a:p>
          <a:p>
            <a:pPr marL="0" indent="0">
              <a:buNone/>
            </a:pPr>
            <a:r>
              <a:rPr lang="en-GB" i="1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“Any item, piece of equipment, or product system, whether acquired commercially, modified, or customized, that is used to increase, maintain, or improve functional capabilities of individuals with disabilities.” </a:t>
            </a:r>
            <a:r>
              <a:rPr lang="en-GB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(McDaniel, 2021)</a:t>
            </a:r>
            <a:r>
              <a:rPr lang="de-DE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noProof="0" dirty="0">
                <a:latin typeface="Fibel Nord" panose="020B0603050302020204" pitchFamily="34" charset="0"/>
                <a:cs typeface="Times New Roman" panose="02020603050405020304" pitchFamily="18" charset="0"/>
              </a:rPr>
              <a:t>Long history, starting in early 1800s, acceleration in 20</a:t>
            </a:r>
            <a:r>
              <a:rPr lang="en-US" baseline="30000" noProof="0" dirty="0">
                <a:latin typeface="Fibel Nord" panose="020B0603050302020204" pitchFamily="34" charset="0"/>
                <a:cs typeface="Times New Roman" panose="02020603050405020304" pitchFamily="18" charset="0"/>
              </a:rPr>
              <a:t>th</a:t>
            </a:r>
            <a:r>
              <a:rPr lang="en-US" noProof="0" dirty="0">
                <a:latin typeface="Fibel Nord" panose="020B0603050302020204" pitchFamily="34" charset="0"/>
                <a:cs typeface="Times New Roman" panose="02020603050405020304" pitchFamily="18" charset="0"/>
              </a:rPr>
              <a:t> century up to today (Hoel, 2021)</a:t>
            </a:r>
          </a:p>
          <a:p>
            <a:r>
              <a:rPr lang="en-US" noProof="0" dirty="0">
                <a:latin typeface="Fibel Nord" panose="020B0603050302020204" pitchFamily="34" charset="0"/>
                <a:cs typeface="Times New Roman" panose="02020603050405020304" pitchFamily="18" charset="0"/>
              </a:rPr>
              <a:t>Different types of assistive technology are available: screen readers, magnifiers, speech input, alternative inputs (McDaniel, 2021)</a:t>
            </a:r>
          </a:p>
          <a:p>
            <a:r>
              <a:rPr lang="en-GB" dirty="0">
                <a:latin typeface="Fibel Nord" panose="020B0603050302020204" pitchFamily="34" charset="0"/>
              </a:rPr>
              <a:t>Many different tools are used in classrooms today: text-to-speech tools, assistive listening systems, sip-and-puff systems, math tools, reading pens (Neese, n.d.)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16B47B7-0462-3EAD-48A7-0545CB64C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11</a:t>
            </a:fld>
            <a:endParaRPr lang="en-US"/>
          </a:p>
        </p:txBody>
      </p:sp>
      <p:pic>
        <p:nvPicPr>
          <p:cNvPr id="5" name="slide 11">
            <a:hlinkClick r:id="" action="ppaction://media"/>
            <a:extLst>
              <a:ext uri="{FF2B5EF4-FFF2-40B4-BE49-F238E27FC236}">
                <a16:creationId xmlns:a16="http://schemas.microsoft.com/office/drawing/2014/main" id="{C72E4F44-8FA5-A0CE-7153-7289606046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66437" y="5405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3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325"/>
    </mc:Choice>
    <mc:Fallback xmlns="">
      <p:transition spd="slow" advTm="3063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3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A952E-04C2-20B4-59CB-A15E29960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90F726-ECA6-35EF-3AC4-5140F43ED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 Assistive technology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BA838A-7D71-8CDC-A5D4-E042FAB2CA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Fibel Nord" panose="020B0603050302020204" pitchFamily="34" charset="0"/>
              </a:rPr>
              <a:t>6.2 Reading Pens</a:t>
            </a:r>
          </a:p>
          <a:p>
            <a:pPr marL="0" indent="0">
              <a:buNone/>
            </a:pPr>
            <a:endParaRPr lang="en-GB" dirty="0">
              <a:latin typeface="Fibel Nord" panose="020B060305030202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0138B65-7041-4DA6-FBBE-990C0BF61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12</a:t>
            </a:fld>
            <a:endParaRPr lang="en-US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CCAEBA3D-2056-66E5-E7EE-70E944018A29}"/>
              </a:ext>
            </a:extLst>
          </p:cNvPr>
          <p:cNvGrpSpPr/>
          <p:nvPr/>
        </p:nvGrpSpPr>
        <p:grpSpPr>
          <a:xfrm>
            <a:off x="1883897" y="2703590"/>
            <a:ext cx="7823296" cy="3565257"/>
            <a:chOff x="2088896" y="3152781"/>
            <a:chExt cx="7823296" cy="302561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D1134DEA-0AC4-1748-1DBC-8D2ED2530460}"/>
                </a:ext>
              </a:extLst>
            </p:cNvPr>
            <p:cNvSpPr/>
            <p:nvPr/>
          </p:nvSpPr>
          <p:spPr>
            <a:xfrm>
              <a:off x="6309229" y="3152781"/>
              <a:ext cx="2287513" cy="1143756"/>
            </a:xfrm>
            <a:custGeom>
              <a:avLst/>
              <a:gdLst>
                <a:gd name="connsiteX0" fmla="*/ 0 w 2287513"/>
                <a:gd name="connsiteY0" fmla="*/ 0 h 1143756"/>
                <a:gd name="connsiteX1" fmla="*/ 2287513 w 2287513"/>
                <a:gd name="connsiteY1" fmla="*/ 0 h 1143756"/>
                <a:gd name="connsiteX2" fmla="*/ 2287513 w 2287513"/>
                <a:gd name="connsiteY2" fmla="*/ 1143756 h 1143756"/>
                <a:gd name="connsiteX3" fmla="*/ 0 w 2287513"/>
                <a:gd name="connsiteY3" fmla="*/ 1143756 h 1143756"/>
                <a:gd name="connsiteX4" fmla="*/ 0 w 2287513"/>
                <a:gd name="connsiteY4" fmla="*/ 0 h 1143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513" h="1143756">
                  <a:moveTo>
                    <a:pt x="0" y="0"/>
                  </a:moveTo>
                  <a:lnTo>
                    <a:pt x="2287513" y="0"/>
                  </a:lnTo>
                  <a:lnTo>
                    <a:pt x="2287513" y="1143756"/>
                  </a:lnTo>
                  <a:lnTo>
                    <a:pt x="0" y="114375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100" kern="1200" dirty="0">
                  <a:solidFill>
                    <a:schemeClr val="tx1"/>
                  </a:solidFill>
                  <a:latin typeface="Fibel Nord" panose="020B0603050302020204" pitchFamily="34" charset="0"/>
                </a:rPr>
                <a:t>Recording pens</a:t>
              </a:r>
            </a:p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dirty="0">
                  <a:solidFill>
                    <a:schemeClr val="tx1"/>
                  </a:solidFill>
                  <a:latin typeface="Fibel Nord" panose="020B0603050302020204" pitchFamily="34" charset="0"/>
                  <a:sym typeface="Wingdings" panose="05000000000000000000" pitchFamily="2" charset="2"/>
                </a:rPr>
                <a:t></a:t>
              </a:r>
              <a:r>
                <a:rPr lang="en-GB" sz="2400" dirty="0" err="1">
                  <a:solidFill>
                    <a:schemeClr val="tx1"/>
                  </a:solidFill>
                  <a:latin typeface="Fibel Nord" panose="020B0603050302020204" pitchFamily="34" charset="0"/>
                </a:rPr>
                <a:t>Livescribe</a:t>
              </a:r>
              <a:r>
                <a:rPr lang="en-GB" sz="2400" dirty="0">
                  <a:solidFill>
                    <a:schemeClr val="tx1"/>
                  </a:solidFill>
                  <a:latin typeface="Fibel Nord" panose="020B0603050302020204" pitchFamily="34" charset="0"/>
                </a:rPr>
                <a:t>, </a:t>
              </a:r>
              <a:r>
                <a:rPr lang="en-GB" sz="2400" dirty="0" err="1">
                  <a:solidFill>
                    <a:schemeClr val="tx1"/>
                  </a:solidFill>
                  <a:latin typeface="Fibel Nord" panose="020B0603050302020204" pitchFamily="34" charset="0"/>
                </a:rPr>
                <a:t>AnyBookReader</a:t>
              </a:r>
              <a:endParaRPr lang="en-GB" sz="2400" kern="1200" dirty="0">
                <a:solidFill>
                  <a:schemeClr val="tx1"/>
                </a:solidFill>
                <a:latin typeface="Fibel Nord" panose="020B0603050302020204" pitchFamily="34" charset="0"/>
              </a:endParaRPr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2C0816C9-8D74-97FC-43AF-B29A3920D900}"/>
                </a:ext>
              </a:extLst>
            </p:cNvPr>
            <p:cNvSpPr/>
            <p:nvPr/>
          </p:nvSpPr>
          <p:spPr>
            <a:xfrm>
              <a:off x="2088896" y="4763022"/>
              <a:ext cx="2287513" cy="1415369"/>
            </a:xfrm>
            <a:custGeom>
              <a:avLst/>
              <a:gdLst>
                <a:gd name="connsiteX0" fmla="*/ 0 w 2287513"/>
                <a:gd name="connsiteY0" fmla="*/ 0 h 1143756"/>
                <a:gd name="connsiteX1" fmla="*/ 2287513 w 2287513"/>
                <a:gd name="connsiteY1" fmla="*/ 0 h 1143756"/>
                <a:gd name="connsiteX2" fmla="*/ 2287513 w 2287513"/>
                <a:gd name="connsiteY2" fmla="*/ 1143756 h 1143756"/>
                <a:gd name="connsiteX3" fmla="*/ 0 w 2287513"/>
                <a:gd name="connsiteY3" fmla="*/ 1143756 h 1143756"/>
                <a:gd name="connsiteX4" fmla="*/ 0 w 2287513"/>
                <a:gd name="connsiteY4" fmla="*/ 0 h 1143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513" h="1143756">
                  <a:moveTo>
                    <a:pt x="0" y="0"/>
                  </a:moveTo>
                  <a:lnTo>
                    <a:pt x="2287513" y="0"/>
                  </a:lnTo>
                  <a:lnTo>
                    <a:pt x="2287513" y="1143756"/>
                  </a:lnTo>
                  <a:lnTo>
                    <a:pt x="0" y="114375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100" dirty="0">
                  <a:solidFill>
                    <a:schemeClr val="tx1"/>
                  </a:solidFill>
                  <a:latin typeface="Fibel Nord" panose="020B0603050302020204" pitchFamily="34" charset="0"/>
                </a:rPr>
                <a:t>W</a:t>
              </a:r>
              <a:r>
                <a:rPr lang="en-GB" sz="3100" kern="1200" dirty="0">
                  <a:solidFill>
                    <a:schemeClr val="tx1"/>
                  </a:solidFill>
                  <a:latin typeface="Fibel Nord" panose="020B0603050302020204" pitchFamily="34" charset="0"/>
                </a:rPr>
                <a:t>ork with publisher’s media</a:t>
              </a:r>
            </a:p>
            <a:p>
              <a:pPr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kern="1200" dirty="0">
                  <a:solidFill>
                    <a:schemeClr val="tx1"/>
                  </a:solidFill>
                  <a:latin typeface="Fibel Nord" panose="020B0603050302020204" pitchFamily="34" charset="0"/>
                  <a:sym typeface="Wingdings" panose="05000000000000000000" pitchFamily="2" charset="2"/>
                </a:rPr>
                <a:t></a:t>
              </a:r>
              <a:r>
                <a:rPr lang="en-GB" sz="2400" kern="1200" dirty="0" err="1">
                  <a:solidFill>
                    <a:schemeClr val="tx1"/>
                  </a:solidFill>
                  <a:latin typeface="Fibel Nord" panose="020B0603050302020204" pitchFamily="34" charset="0"/>
                  <a:sym typeface="Wingdings" panose="05000000000000000000" pitchFamily="2" charset="2"/>
                </a:rPr>
                <a:t>tiptoi</a:t>
              </a:r>
              <a:r>
                <a:rPr lang="en-GB" sz="2400" kern="1200" dirty="0">
                  <a:solidFill>
                    <a:schemeClr val="tx1"/>
                  </a:solidFill>
                  <a:latin typeface="Fibel Nord" panose="020B0603050302020204" pitchFamily="34" charset="0"/>
                  <a:sym typeface="Wingdings" panose="05000000000000000000" pitchFamily="2" charset="2"/>
                </a:rPr>
                <a:t>, TING</a:t>
              </a:r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47322521-1E18-8AD1-41BA-C8C2710C574B}"/>
                </a:ext>
              </a:extLst>
            </p:cNvPr>
            <p:cNvSpPr/>
            <p:nvPr/>
          </p:nvSpPr>
          <p:spPr>
            <a:xfrm>
              <a:off x="4856788" y="4763021"/>
              <a:ext cx="2287513" cy="1415370"/>
            </a:xfrm>
            <a:custGeom>
              <a:avLst/>
              <a:gdLst>
                <a:gd name="connsiteX0" fmla="*/ 0 w 2287513"/>
                <a:gd name="connsiteY0" fmla="*/ 0 h 1143756"/>
                <a:gd name="connsiteX1" fmla="*/ 2287513 w 2287513"/>
                <a:gd name="connsiteY1" fmla="*/ 0 h 1143756"/>
                <a:gd name="connsiteX2" fmla="*/ 2287513 w 2287513"/>
                <a:gd name="connsiteY2" fmla="*/ 1143756 h 1143756"/>
                <a:gd name="connsiteX3" fmla="*/ 0 w 2287513"/>
                <a:gd name="connsiteY3" fmla="*/ 1143756 h 1143756"/>
                <a:gd name="connsiteX4" fmla="*/ 0 w 2287513"/>
                <a:gd name="connsiteY4" fmla="*/ 0 h 1143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513" h="1143756">
                  <a:moveTo>
                    <a:pt x="0" y="0"/>
                  </a:moveTo>
                  <a:lnTo>
                    <a:pt x="2287513" y="0"/>
                  </a:lnTo>
                  <a:lnTo>
                    <a:pt x="2287513" y="1143756"/>
                  </a:lnTo>
                  <a:lnTo>
                    <a:pt x="0" y="114375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100" kern="1200" dirty="0">
                  <a:solidFill>
                    <a:schemeClr val="tx1"/>
                  </a:solidFill>
                  <a:latin typeface="Fibel Nord" panose="020B0603050302020204" pitchFamily="34" charset="0"/>
                </a:rPr>
                <a:t>Work with own sound files </a:t>
              </a:r>
            </a:p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dirty="0">
                  <a:solidFill>
                    <a:schemeClr val="tx1"/>
                  </a:solidFill>
                  <a:latin typeface="Fibel Nord" panose="020B0603050302020204" pitchFamily="34" charset="0"/>
                  <a:sym typeface="Wingdings" panose="05000000000000000000" pitchFamily="2" charset="2"/>
                </a:rPr>
                <a:t></a:t>
              </a:r>
              <a:r>
                <a:rPr lang="en-GB" sz="2400" dirty="0" err="1">
                  <a:solidFill>
                    <a:schemeClr val="tx1"/>
                  </a:solidFill>
                  <a:latin typeface="Fibel Nord" panose="020B0603050302020204" pitchFamily="34" charset="0"/>
                  <a:sym typeface="Wingdings" panose="05000000000000000000" pitchFamily="2" charset="2"/>
                </a:rPr>
                <a:t>AnyBookReader</a:t>
              </a:r>
              <a:r>
                <a:rPr lang="en-GB" sz="2400" dirty="0">
                  <a:solidFill>
                    <a:schemeClr val="tx1"/>
                  </a:solidFill>
                  <a:latin typeface="Fibel Nord" panose="020B0603050302020204" pitchFamily="34" charset="0"/>
                  <a:sym typeface="Wingdings" panose="05000000000000000000" pitchFamily="2" charset="2"/>
                </a:rPr>
                <a:t>, </a:t>
              </a:r>
              <a:r>
                <a:rPr lang="en-GB" sz="2400" dirty="0" err="1">
                  <a:solidFill>
                    <a:schemeClr val="tx1"/>
                  </a:solidFill>
                  <a:latin typeface="Fibel Nord" panose="020B0603050302020204" pitchFamily="34" charset="0"/>
                  <a:sym typeface="Wingdings" panose="05000000000000000000" pitchFamily="2" charset="2"/>
                </a:rPr>
                <a:t>Tellimero</a:t>
              </a:r>
              <a:endParaRPr lang="en-GB" sz="2400" kern="1200" dirty="0">
                <a:solidFill>
                  <a:schemeClr val="tx1"/>
                </a:solidFill>
                <a:latin typeface="Fibel Nord" panose="020B0603050302020204" pitchFamily="34" charset="0"/>
              </a:endParaRPr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36EEE1A5-2D7B-7616-E987-ECACBD7E489B}"/>
                </a:ext>
              </a:extLst>
            </p:cNvPr>
            <p:cNvSpPr/>
            <p:nvPr/>
          </p:nvSpPr>
          <p:spPr>
            <a:xfrm>
              <a:off x="7624679" y="4763021"/>
              <a:ext cx="2287513" cy="1415370"/>
            </a:xfrm>
            <a:custGeom>
              <a:avLst/>
              <a:gdLst>
                <a:gd name="connsiteX0" fmla="*/ 0 w 2287513"/>
                <a:gd name="connsiteY0" fmla="*/ 0 h 1143756"/>
                <a:gd name="connsiteX1" fmla="*/ 2287513 w 2287513"/>
                <a:gd name="connsiteY1" fmla="*/ 0 h 1143756"/>
                <a:gd name="connsiteX2" fmla="*/ 2287513 w 2287513"/>
                <a:gd name="connsiteY2" fmla="*/ 1143756 h 1143756"/>
                <a:gd name="connsiteX3" fmla="*/ 0 w 2287513"/>
                <a:gd name="connsiteY3" fmla="*/ 1143756 h 1143756"/>
                <a:gd name="connsiteX4" fmla="*/ 0 w 2287513"/>
                <a:gd name="connsiteY4" fmla="*/ 0 h 1143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513" h="1143756">
                  <a:moveTo>
                    <a:pt x="0" y="0"/>
                  </a:moveTo>
                  <a:lnTo>
                    <a:pt x="2287513" y="0"/>
                  </a:lnTo>
                  <a:lnTo>
                    <a:pt x="2287513" y="1143756"/>
                  </a:lnTo>
                  <a:lnTo>
                    <a:pt x="0" y="114375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100" kern="1200" dirty="0">
                  <a:solidFill>
                    <a:schemeClr val="tx1"/>
                  </a:solidFill>
                  <a:latin typeface="Fibel Nord" panose="020B0603050302020204" pitchFamily="34" charset="0"/>
                </a:rPr>
                <a:t>Work with both</a:t>
              </a:r>
            </a:p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100" dirty="0">
                  <a:solidFill>
                    <a:schemeClr val="tx1"/>
                  </a:solidFill>
                  <a:latin typeface="Fibel Nord" panose="020B0603050302020204" pitchFamily="34" charset="0"/>
                  <a:sym typeface="Wingdings" panose="05000000000000000000" pitchFamily="2" charset="2"/>
                </a:rPr>
                <a:t></a:t>
              </a:r>
              <a:r>
                <a:rPr lang="en-GB" sz="2400" dirty="0" err="1">
                  <a:solidFill>
                    <a:schemeClr val="tx1"/>
                  </a:solidFill>
                  <a:latin typeface="Fibel Nord" panose="020B0603050302020204" pitchFamily="34" charset="0"/>
                  <a:sym typeface="Wingdings" panose="05000000000000000000" pitchFamily="2" charset="2"/>
                </a:rPr>
                <a:t>BOOKii</a:t>
              </a:r>
              <a:endParaRPr lang="en-GB" sz="2400" kern="1200" dirty="0">
                <a:solidFill>
                  <a:schemeClr val="tx1"/>
                </a:solidFill>
                <a:latin typeface="Fibel Nord" panose="020B0603050302020204" pitchFamily="34" charset="0"/>
              </a:endParaRPr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22EFCA6F-64BD-2E7E-E815-2BC1928260BC}"/>
                </a:ext>
              </a:extLst>
            </p:cNvPr>
            <p:cNvSpPr/>
            <p:nvPr/>
          </p:nvSpPr>
          <p:spPr>
            <a:xfrm>
              <a:off x="3500955" y="3152781"/>
              <a:ext cx="2287513" cy="1143756"/>
            </a:xfrm>
            <a:custGeom>
              <a:avLst/>
              <a:gdLst>
                <a:gd name="connsiteX0" fmla="*/ 0 w 2287513"/>
                <a:gd name="connsiteY0" fmla="*/ 0 h 1143756"/>
                <a:gd name="connsiteX1" fmla="*/ 2287513 w 2287513"/>
                <a:gd name="connsiteY1" fmla="*/ 0 h 1143756"/>
                <a:gd name="connsiteX2" fmla="*/ 2287513 w 2287513"/>
                <a:gd name="connsiteY2" fmla="*/ 1143756 h 1143756"/>
                <a:gd name="connsiteX3" fmla="*/ 0 w 2287513"/>
                <a:gd name="connsiteY3" fmla="*/ 1143756 h 1143756"/>
                <a:gd name="connsiteX4" fmla="*/ 0 w 2287513"/>
                <a:gd name="connsiteY4" fmla="*/ 0 h 1143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513" h="1143756">
                  <a:moveTo>
                    <a:pt x="0" y="0"/>
                  </a:moveTo>
                  <a:lnTo>
                    <a:pt x="2287513" y="0"/>
                  </a:lnTo>
                  <a:lnTo>
                    <a:pt x="2287513" y="1143756"/>
                  </a:lnTo>
                  <a:lnTo>
                    <a:pt x="0" y="114375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100" kern="1200" dirty="0">
                  <a:solidFill>
                    <a:schemeClr val="tx1"/>
                  </a:solidFill>
                  <a:latin typeface="Fibel Nord" panose="020B0603050302020204" pitchFamily="34" charset="0"/>
                </a:rPr>
                <a:t>Scanning pens</a:t>
              </a:r>
            </a:p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dirty="0">
                  <a:solidFill>
                    <a:schemeClr val="tx1"/>
                  </a:solidFill>
                  <a:latin typeface="Fibel Nord" panose="020B0603050302020204" pitchFamily="34" charset="0"/>
                  <a:sym typeface="Wingdings" panose="05000000000000000000" pitchFamily="2" charset="2"/>
                </a:rPr>
                <a:t></a:t>
              </a:r>
              <a:r>
                <a:rPr lang="en-GB" sz="2400" dirty="0" err="1">
                  <a:solidFill>
                    <a:schemeClr val="tx1"/>
                  </a:solidFill>
                  <a:latin typeface="Fibel Nord" panose="020B0603050302020204" pitchFamily="34" charset="0"/>
                  <a:sym typeface="Wingdings" panose="05000000000000000000" pitchFamily="2" charset="2"/>
                </a:rPr>
                <a:t>Wizcom</a:t>
              </a:r>
              <a:r>
                <a:rPr lang="en-GB" sz="2400" dirty="0">
                  <a:solidFill>
                    <a:schemeClr val="tx1"/>
                  </a:solidFill>
                  <a:latin typeface="Fibel Nord" panose="020B0603050302020204" pitchFamily="34" charset="0"/>
                  <a:sym typeface="Wingdings" panose="05000000000000000000" pitchFamily="2" charset="2"/>
                </a:rPr>
                <a:t>, Iris</a:t>
              </a:r>
            </a:p>
          </p:txBody>
        </p:sp>
      </p:grp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C7464784-DFAD-F3C3-E01F-EE8EE913423E}"/>
              </a:ext>
            </a:extLst>
          </p:cNvPr>
          <p:cNvCxnSpPr>
            <a:cxnSpLocks/>
          </p:cNvCxnSpPr>
          <p:nvPr/>
        </p:nvCxnSpPr>
        <p:spPr>
          <a:xfrm>
            <a:off x="5564147" y="3352981"/>
            <a:ext cx="540083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67CAC439-C411-B1A8-436D-6F807BE760C9}"/>
              </a:ext>
            </a:extLst>
          </p:cNvPr>
          <p:cNvCxnSpPr/>
          <p:nvPr/>
        </p:nvCxnSpPr>
        <p:spPr>
          <a:xfrm>
            <a:off x="2989011" y="4326189"/>
            <a:ext cx="5613069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F09F6F54-D05B-786E-388C-64E80B92A257}"/>
              </a:ext>
            </a:extLst>
          </p:cNvPr>
          <p:cNvCxnSpPr>
            <a:cxnSpLocks/>
          </p:cNvCxnSpPr>
          <p:nvPr/>
        </p:nvCxnSpPr>
        <p:spPr>
          <a:xfrm>
            <a:off x="2989011" y="4326189"/>
            <a:ext cx="0" cy="27484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78587993-BB46-1C40-3A49-12D6141B26D3}"/>
              </a:ext>
            </a:extLst>
          </p:cNvPr>
          <p:cNvCxnSpPr>
            <a:cxnSpLocks/>
          </p:cNvCxnSpPr>
          <p:nvPr/>
        </p:nvCxnSpPr>
        <p:spPr>
          <a:xfrm>
            <a:off x="8602080" y="4326189"/>
            <a:ext cx="8520" cy="27484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6D503EA4-5266-10C4-0446-649D6751C7A7}"/>
              </a:ext>
            </a:extLst>
          </p:cNvPr>
          <p:cNvCxnSpPr>
            <a:cxnSpLocks/>
          </p:cNvCxnSpPr>
          <p:nvPr/>
        </p:nvCxnSpPr>
        <p:spPr>
          <a:xfrm>
            <a:off x="5795545" y="4326189"/>
            <a:ext cx="0" cy="27484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66CF4CB7-266C-3CD9-70BF-5245F3863298}"/>
              </a:ext>
            </a:extLst>
          </p:cNvPr>
          <p:cNvCxnSpPr/>
          <p:nvPr/>
        </p:nvCxnSpPr>
        <p:spPr>
          <a:xfrm>
            <a:off x="7247986" y="4051346"/>
            <a:ext cx="0" cy="11753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197720E9-AB4F-C82B-1BBA-3F263CB21F09}"/>
              </a:ext>
            </a:extLst>
          </p:cNvPr>
          <p:cNvCxnSpPr>
            <a:cxnSpLocks/>
          </p:cNvCxnSpPr>
          <p:nvPr/>
        </p:nvCxnSpPr>
        <p:spPr>
          <a:xfrm>
            <a:off x="5795545" y="4168877"/>
            <a:ext cx="0" cy="15731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6B7DA7C7-5D3D-587D-18F7-B0C8FA6EC0D3}"/>
              </a:ext>
            </a:extLst>
          </p:cNvPr>
          <p:cNvCxnSpPr>
            <a:cxnSpLocks/>
          </p:cNvCxnSpPr>
          <p:nvPr/>
        </p:nvCxnSpPr>
        <p:spPr>
          <a:xfrm>
            <a:off x="5795545" y="4168877"/>
            <a:ext cx="1452441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feld 54">
            <a:extLst>
              <a:ext uri="{FF2B5EF4-FFF2-40B4-BE49-F238E27FC236}">
                <a16:creationId xmlns:a16="http://schemas.microsoft.com/office/drawing/2014/main" id="{569C80F0-D828-2C53-4152-F20AD00BD8F1}"/>
              </a:ext>
            </a:extLst>
          </p:cNvPr>
          <p:cNvSpPr txBox="1"/>
          <p:nvPr/>
        </p:nvSpPr>
        <p:spPr>
          <a:xfrm>
            <a:off x="10187571" y="5773709"/>
            <a:ext cx="1796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Fibel Nord" panose="020B0603050302020204" pitchFamily="34" charset="0"/>
              </a:rPr>
              <a:t>(</a:t>
            </a:r>
            <a:r>
              <a:rPr lang="en-GB" dirty="0" err="1">
                <a:latin typeface="Fibel Nord" panose="020B0603050302020204" pitchFamily="34" charset="0"/>
              </a:rPr>
              <a:t>theReadingWell</a:t>
            </a:r>
            <a:r>
              <a:rPr lang="en-GB" dirty="0">
                <a:latin typeface="Fibel Nord" panose="020B0603050302020204" pitchFamily="34" charset="0"/>
              </a:rPr>
              <a:t>, n.d.)</a:t>
            </a:r>
          </a:p>
          <a:p>
            <a:r>
              <a:rPr lang="en-GB" dirty="0">
                <a:latin typeface="Fibel Nord" panose="020B0603050302020204" pitchFamily="34" charset="0"/>
              </a:rPr>
              <a:t>(Glaser, 2022)</a:t>
            </a:r>
          </a:p>
        </p:txBody>
      </p:sp>
      <p:pic>
        <p:nvPicPr>
          <p:cNvPr id="5" name="slide 12">
            <a:hlinkClick r:id="" action="ppaction://media"/>
            <a:extLst>
              <a:ext uri="{FF2B5EF4-FFF2-40B4-BE49-F238E27FC236}">
                <a16:creationId xmlns:a16="http://schemas.microsoft.com/office/drawing/2014/main" id="{6456852E-DE7D-BDE9-7898-06750E2E4F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98566" y="5405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0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066"/>
    </mc:Choice>
    <mc:Fallback xmlns="">
      <p:transition spd="slow" advTm="1960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0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0D15EC-95E2-4D80-9940-6FC68AFA9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 Assistive technology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E749DD-635C-6512-4208-46EFA6436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>
                <a:latin typeface="Fibel Nord" panose="020B0603050302020204" pitchFamily="34" charset="0"/>
              </a:rPr>
              <a:t>6.2 Reading Pens</a:t>
            </a:r>
          </a:p>
          <a:p>
            <a:pPr marL="0" indent="0">
              <a:buNone/>
            </a:pPr>
            <a:r>
              <a:rPr lang="en-GB" dirty="0" err="1">
                <a:latin typeface="Fibel Nord" panose="020B0603050302020204" pitchFamily="34" charset="0"/>
              </a:rPr>
              <a:t>Wizcom</a:t>
            </a:r>
            <a:r>
              <a:rPr lang="en-GB" dirty="0">
                <a:latin typeface="Fibel Nord" panose="020B0603050302020204" pitchFamily="34" charset="0"/>
              </a:rPr>
              <a:t>: </a:t>
            </a:r>
            <a:r>
              <a:rPr lang="en-GB" dirty="0">
                <a:latin typeface="Fibel Nord" panose="020B0603050302020204" pitchFamily="34" charset="0"/>
                <a:hlinkClick r:id="rId4"/>
              </a:rPr>
              <a:t>https://www.youtube.com/watch?v=_f400NcyxtM</a:t>
            </a:r>
            <a:r>
              <a:rPr lang="en-GB" dirty="0">
                <a:latin typeface="Fibel Nord" panose="020B0603050302020204" pitchFamily="34" charset="0"/>
              </a:rPr>
              <a:t> </a:t>
            </a:r>
          </a:p>
          <a:p>
            <a:pPr marL="0" indent="0">
              <a:buNone/>
            </a:pPr>
            <a:r>
              <a:rPr lang="en-GB" dirty="0" err="1">
                <a:latin typeface="Fibel Nord" panose="020B0603050302020204" pitchFamily="34" charset="0"/>
              </a:rPr>
              <a:t>LiveScribe</a:t>
            </a:r>
            <a:r>
              <a:rPr lang="en-GB" dirty="0">
                <a:latin typeface="Fibel Nord" panose="020B0603050302020204" pitchFamily="34" charset="0"/>
              </a:rPr>
              <a:t>: </a:t>
            </a:r>
            <a:r>
              <a:rPr lang="en-GB" dirty="0">
                <a:latin typeface="Fibel Nord" panose="020B0603050302020204" pitchFamily="34" charset="0"/>
                <a:hlinkClick r:id="rId5"/>
              </a:rPr>
              <a:t>https://www.youtube.com/watch?v=p-x75LLT8sE</a:t>
            </a:r>
            <a:r>
              <a:rPr lang="en-GB" dirty="0">
                <a:latin typeface="Fibel Nord" panose="020B0603050302020204" pitchFamily="34" charset="0"/>
              </a:rPr>
              <a:t> </a:t>
            </a:r>
          </a:p>
          <a:p>
            <a:pPr marL="0" indent="0">
              <a:buNone/>
            </a:pPr>
            <a:r>
              <a:rPr lang="en-GB" dirty="0" err="1">
                <a:latin typeface="Fibel Nord" panose="020B0603050302020204" pitchFamily="34" charset="0"/>
              </a:rPr>
              <a:t>tiptoi</a:t>
            </a:r>
            <a:r>
              <a:rPr lang="en-GB" dirty="0">
                <a:latin typeface="Fibel Nord" panose="020B0603050302020204" pitchFamily="34" charset="0"/>
              </a:rPr>
              <a:t>: </a:t>
            </a:r>
            <a:r>
              <a:rPr lang="en-GB" dirty="0">
                <a:latin typeface="Fibel Nord" panose="020B0603050302020204" pitchFamily="34" charset="0"/>
                <a:hlinkClick r:id="rId6"/>
              </a:rPr>
              <a:t>https://www.youtube.com/watch?v=LTy0AeiJR1k</a:t>
            </a:r>
            <a:r>
              <a:rPr lang="en-GB" dirty="0">
                <a:latin typeface="Fibel Nord" panose="020B0603050302020204" pitchFamily="34" charset="0"/>
              </a:rPr>
              <a:t>  </a:t>
            </a:r>
          </a:p>
          <a:p>
            <a:pPr marL="0" indent="0">
              <a:buNone/>
            </a:pPr>
            <a:r>
              <a:rPr lang="en-GB" dirty="0" err="1">
                <a:latin typeface="Fibel Nord" panose="020B0603050302020204" pitchFamily="34" charset="0"/>
              </a:rPr>
              <a:t>AnyBookReader</a:t>
            </a:r>
            <a:r>
              <a:rPr lang="en-GB" dirty="0">
                <a:latin typeface="Fibel Nord" panose="020B0603050302020204" pitchFamily="34" charset="0"/>
              </a:rPr>
              <a:t>: </a:t>
            </a:r>
            <a:r>
              <a:rPr lang="en-GB" dirty="0">
                <a:latin typeface="Fibel Nord" panose="020B0603050302020204" pitchFamily="34" charset="0"/>
                <a:hlinkClick r:id="rId7"/>
              </a:rPr>
              <a:t>https://www.youtube.com/watch?v=rl2SR5pVHwM</a:t>
            </a:r>
            <a:r>
              <a:rPr lang="en-GB" dirty="0">
                <a:latin typeface="Fibel Nord" panose="020B0603050302020204" pitchFamily="34" charset="0"/>
              </a:rPr>
              <a:t> </a:t>
            </a:r>
          </a:p>
          <a:p>
            <a:pPr marL="0" indent="0">
              <a:buNone/>
            </a:pPr>
            <a:r>
              <a:rPr lang="en-GB" dirty="0" err="1">
                <a:latin typeface="Fibel Nord" panose="020B0603050302020204" pitchFamily="34" charset="0"/>
              </a:rPr>
              <a:t>BOOKii</a:t>
            </a:r>
            <a:r>
              <a:rPr lang="en-GB" dirty="0">
                <a:latin typeface="Fibel Nord" panose="020B0603050302020204" pitchFamily="34" charset="0"/>
              </a:rPr>
              <a:t>: </a:t>
            </a:r>
            <a:r>
              <a:rPr lang="en-GB" dirty="0">
                <a:latin typeface="Fibel Nord" panose="020B0603050302020204" pitchFamily="34" charset="0"/>
                <a:hlinkClick r:id="rId8"/>
              </a:rPr>
              <a:t>https://www.youtube.com/watch?v=i2vAAzspEzY</a:t>
            </a:r>
            <a:r>
              <a:rPr lang="en-GB" dirty="0">
                <a:latin typeface="Fibel Nord" panose="020B0603050302020204" pitchFamily="34" charset="0"/>
              </a:rPr>
              <a:t> </a:t>
            </a:r>
          </a:p>
          <a:p>
            <a:pPr marL="0" indent="0">
              <a:buNone/>
            </a:pPr>
            <a:r>
              <a:rPr lang="en-GB" dirty="0">
                <a:latin typeface="Fibel Nord" panose="020B0603050302020204" pitchFamily="34" charset="0"/>
                <a:sym typeface="Wingdings" panose="05000000000000000000" pitchFamily="2" charset="2"/>
              </a:rPr>
              <a:t></a:t>
            </a:r>
            <a:r>
              <a:rPr lang="en-GB" dirty="0">
                <a:latin typeface="Fibel Nord" panose="020B0603050302020204" pitchFamily="34" charset="0"/>
              </a:rPr>
              <a:t>advertisements or reviews, so there is a lot of explaining involved, not just using the pen</a:t>
            </a:r>
          </a:p>
          <a:p>
            <a:pPr marL="0" indent="0">
              <a:buNone/>
            </a:pPr>
            <a:endParaRPr lang="en-GB" dirty="0">
              <a:latin typeface="Fibel Nord" panose="020B060305030202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DD7641E-6A10-03A5-1AD6-34A0EB9F6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13</a:t>
            </a:fld>
            <a:endParaRPr lang="en-US"/>
          </a:p>
        </p:txBody>
      </p:sp>
      <p:pic>
        <p:nvPicPr>
          <p:cNvPr id="5" name="slide 13">
            <a:hlinkClick r:id="" action="ppaction://media"/>
            <a:extLst>
              <a:ext uri="{FF2B5EF4-FFF2-40B4-BE49-F238E27FC236}">
                <a16:creationId xmlns:a16="http://schemas.microsoft.com/office/drawing/2014/main" id="{7D37A073-BD6B-1C7C-BA3B-8AF55E0D77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664156" y="5405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45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499"/>
    </mc:Choice>
    <mc:Fallback xmlns="">
      <p:transition spd="slow" advTm="314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34D29-1071-A33F-05AA-E5D75748D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084256-7875-87C8-84C9-071BA41B4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7. Prior Research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E673CE-FE81-AB68-88C9-AECC55C00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latin typeface="Fibel Nord" panose="020B0603050302020204" pitchFamily="34" charset="0"/>
              </a:rPr>
              <a:t>7.1 Usage in EFL and SEN setting</a:t>
            </a:r>
          </a:p>
          <a:p>
            <a:r>
              <a:rPr lang="en-GB" dirty="0">
                <a:latin typeface="Fibel Nord" panose="020B0603050302020204" pitchFamily="34" charset="0"/>
              </a:rPr>
              <a:t>Learners with SEN might need special arrangements/accommodations </a:t>
            </a:r>
            <a:r>
              <a:rPr lang="en-GB" dirty="0">
                <a:latin typeface="Fibel Nord" panose="020B0603050302020204" pitchFamily="34" charset="0"/>
                <a:sym typeface="Wingdings" panose="05000000000000000000" pitchFamily="2" charset="2"/>
              </a:rPr>
              <a:t>used on on-going-basis (Cambridge Assessment International Education, 2017)</a:t>
            </a:r>
          </a:p>
          <a:p>
            <a:r>
              <a:rPr lang="en-GB" kern="1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Assistive technology can support students who experience difficulties with writing, reading and more through </a:t>
            </a:r>
            <a:r>
              <a:rPr lang="en-GB" i="1" kern="1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“through the use of specialized learning materials, specialized curricular software, communication programs and much more.” </a:t>
            </a:r>
            <a:r>
              <a:rPr lang="en-GB" kern="1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(Ruxandra, 2022, p.43)</a:t>
            </a:r>
            <a:endParaRPr lang="de-DE" kern="100" dirty="0">
              <a:effectLst/>
              <a:latin typeface="Fibel Nord" panose="020B06030503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Fibel Nord" panose="020B0603050302020204" pitchFamily="34" charset="0"/>
            </a:endParaRPr>
          </a:p>
          <a:p>
            <a:pPr marL="0" indent="0">
              <a:buNone/>
            </a:pPr>
            <a:endParaRPr lang="en-GB" dirty="0">
              <a:latin typeface="Fibel Nord" panose="020B060305030202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8FADBB1-4F17-5818-F558-D42BE966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14</a:t>
            </a:fld>
            <a:endParaRPr lang="en-US"/>
          </a:p>
        </p:txBody>
      </p:sp>
      <p:pic>
        <p:nvPicPr>
          <p:cNvPr id="5" name="slide 14">
            <a:hlinkClick r:id="" action="ppaction://media"/>
            <a:extLst>
              <a:ext uri="{FF2B5EF4-FFF2-40B4-BE49-F238E27FC236}">
                <a16:creationId xmlns:a16="http://schemas.microsoft.com/office/drawing/2014/main" id="{0C236343-DBED-32FF-E46C-821BA22625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66437" y="6766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00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566"/>
    </mc:Choice>
    <mc:Fallback xmlns="">
      <p:transition spd="slow" advTm="1155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5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D9AB2-6BB4-D832-AE9F-FB59EE1B1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58E70F-EC36-E6D1-17C6-9CE1AE4F9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7. Prior Research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5B77F3-D243-F8AE-FAD5-6409C6A79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0999"/>
            <a:ext cx="10515600" cy="577842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Fibel Nord" panose="020B0603050302020204" pitchFamily="34" charset="0"/>
              </a:rPr>
              <a:t>7.2 Effectiveness in studies</a:t>
            </a:r>
          </a:p>
          <a:p>
            <a:pPr marL="0" indent="0">
              <a:buNone/>
            </a:pPr>
            <a:endParaRPr lang="en-GB" dirty="0">
              <a:latin typeface="Fibel Nord" panose="020B060305030202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8C91E2E-DE75-310E-EC03-78CC5F790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15</a:t>
            </a:fld>
            <a:endParaRPr lang="en-US"/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7DAEB322-8CC3-1BD8-D424-1DDC221D186D}"/>
              </a:ext>
            </a:extLst>
          </p:cNvPr>
          <p:cNvSpPr/>
          <p:nvPr/>
        </p:nvSpPr>
        <p:spPr>
          <a:xfrm>
            <a:off x="8270075" y="2684206"/>
            <a:ext cx="3075039" cy="2937389"/>
          </a:xfrm>
          <a:custGeom>
            <a:avLst/>
            <a:gdLst>
              <a:gd name="connsiteX0" fmla="*/ 0 w 3075039"/>
              <a:gd name="connsiteY0" fmla="*/ 489575 h 2937389"/>
              <a:gd name="connsiteX1" fmla="*/ 489575 w 3075039"/>
              <a:gd name="connsiteY1" fmla="*/ 0 h 2937389"/>
              <a:gd name="connsiteX2" fmla="*/ 1209164 w 3075039"/>
              <a:gd name="connsiteY2" fmla="*/ 0 h 2937389"/>
              <a:gd name="connsiteX3" fmla="*/ 1886834 w 3075039"/>
              <a:gd name="connsiteY3" fmla="*/ 0 h 2937389"/>
              <a:gd name="connsiteX4" fmla="*/ 2585464 w 3075039"/>
              <a:gd name="connsiteY4" fmla="*/ 0 h 2937389"/>
              <a:gd name="connsiteX5" fmla="*/ 3075039 w 3075039"/>
              <a:gd name="connsiteY5" fmla="*/ 489575 h 2937389"/>
              <a:gd name="connsiteX6" fmla="*/ 3075039 w 3075039"/>
              <a:gd name="connsiteY6" fmla="*/ 1122739 h 2937389"/>
              <a:gd name="connsiteX7" fmla="*/ 3075039 w 3075039"/>
              <a:gd name="connsiteY7" fmla="*/ 1736320 h 2937389"/>
              <a:gd name="connsiteX8" fmla="*/ 3075039 w 3075039"/>
              <a:gd name="connsiteY8" fmla="*/ 2447814 h 2937389"/>
              <a:gd name="connsiteX9" fmla="*/ 2585464 w 3075039"/>
              <a:gd name="connsiteY9" fmla="*/ 2937389 h 2937389"/>
              <a:gd name="connsiteX10" fmla="*/ 1844917 w 3075039"/>
              <a:gd name="connsiteY10" fmla="*/ 2937389 h 2937389"/>
              <a:gd name="connsiteX11" fmla="*/ 1167246 w 3075039"/>
              <a:gd name="connsiteY11" fmla="*/ 2937389 h 2937389"/>
              <a:gd name="connsiteX12" fmla="*/ 489575 w 3075039"/>
              <a:gd name="connsiteY12" fmla="*/ 2937389 h 2937389"/>
              <a:gd name="connsiteX13" fmla="*/ 0 w 3075039"/>
              <a:gd name="connsiteY13" fmla="*/ 2447814 h 2937389"/>
              <a:gd name="connsiteX14" fmla="*/ 0 w 3075039"/>
              <a:gd name="connsiteY14" fmla="*/ 1775485 h 2937389"/>
              <a:gd name="connsiteX15" fmla="*/ 0 w 3075039"/>
              <a:gd name="connsiteY15" fmla="*/ 1161904 h 2937389"/>
              <a:gd name="connsiteX16" fmla="*/ 0 w 3075039"/>
              <a:gd name="connsiteY16" fmla="*/ 489575 h 2937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75039" h="2937389" extrusionOk="0">
                <a:moveTo>
                  <a:pt x="0" y="489575"/>
                </a:moveTo>
                <a:cubicBezTo>
                  <a:pt x="1197" y="167819"/>
                  <a:pt x="229535" y="-5957"/>
                  <a:pt x="489575" y="0"/>
                </a:cubicBezTo>
                <a:cubicBezTo>
                  <a:pt x="711503" y="25247"/>
                  <a:pt x="952979" y="-23109"/>
                  <a:pt x="1209164" y="0"/>
                </a:cubicBezTo>
                <a:cubicBezTo>
                  <a:pt x="1465349" y="23109"/>
                  <a:pt x="1600935" y="-24216"/>
                  <a:pt x="1886834" y="0"/>
                </a:cubicBezTo>
                <a:cubicBezTo>
                  <a:pt x="2172733" y="24216"/>
                  <a:pt x="2315260" y="-1242"/>
                  <a:pt x="2585464" y="0"/>
                </a:cubicBezTo>
                <a:cubicBezTo>
                  <a:pt x="2858748" y="-6702"/>
                  <a:pt x="3061201" y="227777"/>
                  <a:pt x="3075039" y="489575"/>
                </a:cubicBezTo>
                <a:cubicBezTo>
                  <a:pt x="3059792" y="624596"/>
                  <a:pt x="3082691" y="897221"/>
                  <a:pt x="3075039" y="1122739"/>
                </a:cubicBezTo>
                <a:cubicBezTo>
                  <a:pt x="3067387" y="1348257"/>
                  <a:pt x="3092888" y="1582420"/>
                  <a:pt x="3075039" y="1736320"/>
                </a:cubicBezTo>
                <a:cubicBezTo>
                  <a:pt x="3057190" y="1890220"/>
                  <a:pt x="3090885" y="2184577"/>
                  <a:pt x="3075039" y="2447814"/>
                </a:cubicBezTo>
                <a:cubicBezTo>
                  <a:pt x="3112906" y="2744823"/>
                  <a:pt x="2862763" y="2945034"/>
                  <a:pt x="2585464" y="2937389"/>
                </a:cubicBezTo>
                <a:cubicBezTo>
                  <a:pt x="2393624" y="2943802"/>
                  <a:pt x="2084053" y="2966938"/>
                  <a:pt x="1844917" y="2937389"/>
                </a:cubicBezTo>
                <a:cubicBezTo>
                  <a:pt x="1605781" y="2907840"/>
                  <a:pt x="1373733" y="2904278"/>
                  <a:pt x="1167246" y="2937389"/>
                </a:cubicBezTo>
                <a:cubicBezTo>
                  <a:pt x="960759" y="2970500"/>
                  <a:pt x="686227" y="2946595"/>
                  <a:pt x="489575" y="2937389"/>
                </a:cubicBezTo>
                <a:cubicBezTo>
                  <a:pt x="186702" y="2974598"/>
                  <a:pt x="17025" y="2742499"/>
                  <a:pt x="0" y="2447814"/>
                </a:cubicBezTo>
                <a:cubicBezTo>
                  <a:pt x="369" y="2121141"/>
                  <a:pt x="1999" y="1940144"/>
                  <a:pt x="0" y="1775485"/>
                </a:cubicBezTo>
                <a:cubicBezTo>
                  <a:pt x="-1999" y="1610826"/>
                  <a:pt x="-8312" y="1322701"/>
                  <a:pt x="0" y="1161904"/>
                </a:cubicBezTo>
                <a:cubicBezTo>
                  <a:pt x="8312" y="1001107"/>
                  <a:pt x="20639" y="796164"/>
                  <a:pt x="0" y="489575"/>
                </a:cubicBezTo>
                <a:close/>
              </a:path>
            </a:pathLst>
          </a:custGeom>
          <a:noFill/>
          <a:ln w="3810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59192558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BC16341F-5524-A8F8-5A41-049427115167}"/>
              </a:ext>
            </a:extLst>
          </p:cNvPr>
          <p:cNvSpPr/>
          <p:nvPr/>
        </p:nvSpPr>
        <p:spPr>
          <a:xfrm>
            <a:off x="812307" y="2684206"/>
            <a:ext cx="3075039" cy="2937389"/>
          </a:xfrm>
          <a:custGeom>
            <a:avLst/>
            <a:gdLst>
              <a:gd name="connsiteX0" fmla="*/ 0 w 3075039"/>
              <a:gd name="connsiteY0" fmla="*/ 489575 h 2937389"/>
              <a:gd name="connsiteX1" fmla="*/ 489575 w 3075039"/>
              <a:gd name="connsiteY1" fmla="*/ 0 h 2937389"/>
              <a:gd name="connsiteX2" fmla="*/ 1209164 w 3075039"/>
              <a:gd name="connsiteY2" fmla="*/ 0 h 2937389"/>
              <a:gd name="connsiteX3" fmla="*/ 1886834 w 3075039"/>
              <a:gd name="connsiteY3" fmla="*/ 0 h 2937389"/>
              <a:gd name="connsiteX4" fmla="*/ 2585464 w 3075039"/>
              <a:gd name="connsiteY4" fmla="*/ 0 h 2937389"/>
              <a:gd name="connsiteX5" fmla="*/ 3075039 w 3075039"/>
              <a:gd name="connsiteY5" fmla="*/ 489575 h 2937389"/>
              <a:gd name="connsiteX6" fmla="*/ 3075039 w 3075039"/>
              <a:gd name="connsiteY6" fmla="*/ 1122739 h 2937389"/>
              <a:gd name="connsiteX7" fmla="*/ 3075039 w 3075039"/>
              <a:gd name="connsiteY7" fmla="*/ 1736320 h 2937389"/>
              <a:gd name="connsiteX8" fmla="*/ 3075039 w 3075039"/>
              <a:gd name="connsiteY8" fmla="*/ 2447814 h 2937389"/>
              <a:gd name="connsiteX9" fmla="*/ 2585464 w 3075039"/>
              <a:gd name="connsiteY9" fmla="*/ 2937389 h 2937389"/>
              <a:gd name="connsiteX10" fmla="*/ 1844917 w 3075039"/>
              <a:gd name="connsiteY10" fmla="*/ 2937389 h 2937389"/>
              <a:gd name="connsiteX11" fmla="*/ 1167246 w 3075039"/>
              <a:gd name="connsiteY11" fmla="*/ 2937389 h 2937389"/>
              <a:gd name="connsiteX12" fmla="*/ 489575 w 3075039"/>
              <a:gd name="connsiteY12" fmla="*/ 2937389 h 2937389"/>
              <a:gd name="connsiteX13" fmla="*/ 0 w 3075039"/>
              <a:gd name="connsiteY13" fmla="*/ 2447814 h 2937389"/>
              <a:gd name="connsiteX14" fmla="*/ 0 w 3075039"/>
              <a:gd name="connsiteY14" fmla="*/ 1775485 h 2937389"/>
              <a:gd name="connsiteX15" fmla="*/ 0 w 3075039"/>
              <a:gd name="connsiteY15" fmla="*/ 1161904 h 2937389"/>
              <a:gd name="connsiteX16" fmla="*/ 0 w 3075039"/>
              <a:gd name="connsiteY16" fmla="*/ 489575 h 2937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75039" h="2937389" extrusionOk="0">
                <a:moveTo>
                  <a:pt x="0" y="489575"/>
                </a:moveTo>
                <a:cubicBezTo>
                  <a:pt x="1197" y="167819"/>
                  <a:pt x="229535" y="-5957"/>
                  <a:pt x="489575" y="0"/>
                </a:cubicBezTo>
                <a:cubicBezTo>
                  <a:pt x="711503" y="25247"/>
                  <a:pt x="952979" y="-23109"/>
                  <a:pt x="1209164" y="0"/>
                </a:cubicBezTo>
                <a:cubicBezTo>
                  <a:pt x="1465349" y="23109"/>
                  <a:pt x="1600935" y="-24216"/>
                  <a:pt x="1886834" y="0"/>
                </a:cubicBezTo>
                <a:cubicBezTo>
                  <a:pt x="2172733" y="24216"/>
                  <a:pt x="2315260" y="-1242"/>
                  <a:pt x="2585464" y="0"/>
                </a:cubicBezTo>
                <a:cubicBezTo>
                  <a:pt x="2858748" y="-6702"/>
                  <a:pt x="3061201" y="227777"/>
                  <a:pt x="3075039" y="489575"/>
                </a:cubicBezTo>
                <a:cubicBezTo>
                  <a:pt x="3059792" y="624596"/>
                  <a:pt x="3082691" y="897221"/>
                  <a:pt x="3075039" y="1122739"/>
                </a:cubicBezTo>
                <a:cubicBezTo>
                  <a:pt x="3067387" y="1348257"/>
                  <a:pt x="3092888" y="1582420"/>
                  <a:pt x="3075039" y="1736320"/>
                </a:cubicBezTo>
                <a:cubicBezTo>
                  <a:pt x="3057190" y="1890220"/>
                  <a:pt x="3090885" y="2184577"/>
                  <a:pt x="3075039" y="2447814"/>
                </a:cubicBezTo>
                <a:cubicBezTo>
                  <a:pt x="3112906" y="2744823"/>
                  <a:pt x="2862763" y="2945034"/>
                  <a:pt x="2585464" y="2937389"/>
                </a:cubicBezTo>
                <a:cubicBezTo>
                  <a:pt x="2393624" y="2943802"/>
                  <a:pt x="2084053" y="2966938"/>
                  <a:pt x="1844917" y="2937389"/>
                </a:cubicBezTo>
                <a:cubicBezTo>
                  <a:pt x="1605781" y="2907840"/>
                  <a:pt x="1373733" y="2904278"/>
                  <a:pt x="1167246" y="2937389"/>
                </a:cubicBezTo>
                <a:cubicBezTo>
                  <a:pt x="960759" y="2970500"/>
                  <a:pt x="686227" y="2946595"/>
                  <a:pt x="489575" y="2937389"/>
                </a:cubicBezTo>
                <a:cubicBezTo>
                  <a:pt x="186702" y="2974598"/>
                  <a:pt x="17025" y="2742499"/>
                  <a:pt x="0" y="2447814"/>
                </a:cubicBezTo>
                <a:cubicBezTo>
                  <a:pt x="369" y="2121141"/>
                  <a:pt x="1999" y="1940144"/>
                  <a:pt x="0" y="1775485"/>
                </a:cubicBezTo>
                <a:cubicBezTo>
                  <a:pt x="-1999" y="1610826"/>
                  <a:pt x="-8312" y="1322701"/>
                  <a:pt x="0" y="1161904"/>
                </a:cubicBezTo>
                <a:cubicBezTo>
                  <a:pt x="8312" y="1001107"/>
                  <a:pt x="20639" y="796164"/>
                  <a:pt x="0" y="489575"/>
                </a:cubicBezTo>
                <a:close/>
              </a:path>
            </a:pathLst>
          </a:custGeom>
          <a:noFill/>
          <a:ln w="3810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59192558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E18B5EBB-0597-02F0-CA48-DF793C75BF50}"/>
              </a:ext>
            </a:extLst>
          </p:cNvPr>
          <p:cNvSpPr/>
          <p:nvPr/>
        </p:nvSpPr>
        <p:spPr>
          <a:xfrm>
            <a:off x="4541191" y="2684206"/>
            <a:ext cx="3075039" cy="2937389"/>
          </a:xfrm>
          <a:custGeom>
            <a:avLst/>
            <a:gdLst>
              <a:gd name="connsiteX0" fmla="*/ 0 w 3075039"/>
              <a:gd name="connsiteY0" fmla="*/ 489575 h 2937389"/>
              <a:gd name="connsiteX1" fmla="*/ 489575 w 3075039"/>
              <a:gd name="connsiteY1" fmla="*/ 0 h 2937389"/>
              <a:gd name="connsiteX2" fmla="*/ 1209164 w 3075039"/>
              <a:gd name="connsiteY2" fmla="*/ 0 h 2937389"/>
              <a:gd name="connsiteX3" fmla="*/ 1886834 w 3075039"/>
              <a:gd name="connsiteY3" fmla="*/ 0 h 2937389"/>
              <a:gd name="connsiteX4" fmla="*/ 2585464 w 3075039"/>
              <a:gd name="connsiteY4" fmla="*/ 0 h 2937389"/>
              <a:gd name="connsiteX5" fmla="*/ 3075039 w 3075039"/>
              <a:gd name="connsiteY5" fmla="*/ 489575 h 2937389"/>
              <a:gd name="connsiteX6" fmla="*/ 3075039 w 3075039"/>
              <a:gd name="connsiteY6" fmla="*/ 1122739 h 2937389"/>
              <a:gd name="connsiteX7" fmla="*/ 3075039 w 3075039"/>
              <a:gd name="connsiteY7" fmla="*/ 1736320 h 2937389"/>
              <a:gd name="connsiteX8" fmla="*/ 3075039 w 3075039"/>
              <a:gd name="connsiteY8" fmla="*/ 2447814 h 2937389"/>
              <a:gd name="connsiteX9" fmla="*/ 2585464 w 3075039"/>
              <a:gd name="connsiteY9" fmla="*/ 2937389 h 2937389"/>
              <a:gd name="connsiteX10" fmla="*/ 1844917 w 3075039"/>
              <a:gd name="connsiteY10" fmla="*/ 2937389 h 2937389"/>
              <a:gd name="connsiteX11" fmla="*/ 1167246 w 3075039"/>
              <a:gd name="connsiteY11" fmla="*/ 2937389 h 2937389"/>
              <a:gd name="connsiteX12" fmla="*/ 489575 w 3075039"/>
              <a:gd name="connsiteY12" fmla="*/ 2937389 h 2937389"/>
              <a:gd name="connsiteX13" fmla="*/ 0 w 3075039"/>
              <a:gd name="connsiteY13" fmla="*/ 2447814 h 2937389"/>
              <a:gd name="connsiteX14" fmla="*/ 0 w 3075039"/>
              <a:gd name="connsiteY14" fmla="*/ 1775485 h 2937389"/>
              <a:gd name="connsiteX15" fmla="*/ 0 w 3075039"/>
              <a:gd name="connsiteY15" fmla="*/ 1161904 h 2937389"/>
              <a:gd name="connsiteX16" fmla="*/ 0 w 3075039"/>
              <a:gd name="connsiteY16" fmla="*/ 489575 h 2937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75039" h="2937389" extrusionOk="0">
                <a:moveTo>
                  <a:pt x="0" y="489575"/>
                </a:moveTo>
                <a:cubicBezTo>
                  <a:pt x="1197" y="167819"/>
                  <a:pt x="229535" y="-5957"/>
                  <a:pt x="489575" y="0"/>
                </a:cubicBezTo>
                <a:cubicBezTo>
                  <a:pt x="711503" y="25247"/>
                  <a:pt x="952979" y="-23109"/>
                  <a:pt x="1209164" y="0"/>
                </a:cubicBezTo>
                <a:cubicBezTo>
                  <a:pt x="1465349" y="23109"/>
                  <a:pt x="1600935" y="-24216"/>
                  <a:pt x="1886834" y="0"/>
                </a:cubicBezTo>
                <a:cubicBezTo>
                  <a:pt x="2172733" y="24216"/>
                  <a:pt x="2315260" y="-1242"/>
                  <a:pt x="2585464" y="0"/>
                </a:cubicBezTo>
                <a:cubicBezTo>
                  <a:pt x="2858748" y="-6702"/>
                  <a:pt x="3061201" y="227777"/>
                  <a:pt x="3075039" y="489575"/>
                </a:cubicBezTo>
                <a:cubicBezTo>
                  <a:pt x="3059792" y="624596"/>
                  <a:pt x="3082691" y="897221"/>
                  <a:pt x="3075039" y="1122739"/>
                </a:cubicBezTo>
                <a:cubicBezTo>
                  <a:pt x="3067387" y="1348257"/>
                  <a:pt x="3092888" y="1582420"/>
                  <a:pt x="3075039" y="1736320"/>
                </a:cubicBezTo>
                <a:cubicBezTo>
                  <a:pt x="3057190" y="1890220"/>
                  <a:pt x="3090885" y="2184577"/>
                  <a:pt x="3075039" y="2447814"/>
                </a:cubicBezTo>
                <a:cubicBezTo>
                  <a:pt x="3112906" y="2744823"/>
                  <a:pt x="2862763" y="2945034"/>
                  <a:pt x="2585464" y="2937389"/>
                </a:cubicBezTo>
                <a:cubicBezTo>
                  <a:pt x="2393624" y="2943802"/>
                  <a:pt x="2084053" y="2966938"/>
                  <a:pt x="1844917" y="2937389"/>
                </a:cubicBezTo>
                <a:cubicBezTo>
                  <a:pt x="1605781" y="2907840"/>
                  <a:pt x="1373733" y="2904278"/>
                  <a:pt x="1167246" y="2937389"/>
                </a:cubicBezTo>
                <a:cubicBezTo>
                  <a:pt x="960759" y="2970500"/>
                  <a:pt x="686227" y="2946595"/>
                  <a:pt x="489575" y="2937389"/>
                </a:cubicBezTo>
                <a:cubicBezTo>
                  <a:pt x="186702" y="2974598"/>
                  <a:pt x="17025" y="2742499"/>
                  <a:pt x="0" y="2447814"/>
                </a:cubicBezTo>
                <a:cubicBezTo>
                  <a:pt x="369" y="2121141"/>
                  <a:pt x="1999" y="1940144"/>
                  <a:pt x="0" y="1775485"/>
                </a:cubicBezTo>
                <a:cubicBezTo>
                  <a:pt x="-1999" y="1610826"/>
                  <a:pt x="-8312" y="1322701"/>
                  <a:pt x="0" y="1161904"/>
                </a:cubicBezTo>
                <a:cubicBezTo>
                  <a:pt x="8312" y="1001107"/>
                  <a:pt x="20639" y="796164"/>
                  <a:pt x="0" y="489575"/>
                </a:cubicBezTo>
                <a:close/>
              </a:path>
            </a:pathLst>
          </a:custGeom>
          <a:noFill/>
          <a:ln w="3810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59192558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C89FC8B-584A-EBB2-B637-B7652056B860}"/>
              </a:ext>
            </a:extLst>
          </p:cNvPr>
          <p:cNvSpPr txBox="1"/>
          <p:nvPr/>
        </p:nvSpPr>
        <p:spPr>
          <a:xfrm>
            <a:off x="4810434" y="2923235"/>
            <a:ext cx="2536551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Fibel Nord" panose="020B0603050302020204" pitchFamily="34" charset="0"/>
              </a:rPr>
              <a:t>Nordström et al., 2019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9AC1703-3BE4-7E2E-F6E2-777AE77659B2}"/>
              </a:ext>
            </a:extLst>
          </p:cNvPr>
          <p:cNvSpPr txBox="1"/>
          <p:nvPr/>
        </p:nvSpPr>
        <p:spPr>
          <a:xfrm>
            <a:off x="8539318" y="2923235"/>
            <a:ext cx="2536551" cy="4462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300" dirty="0">
                <a:latin typeface="Fibel Nord" panose="020B0603050302020204" pitchFamily="34" charset="0"/>
              </a:rPr>
              <a:t>Higgins &amp; Raskind, 2005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BF01129-B20A-8412-7317-71FAEE06F8DF}"/>
              </a:ext>
            </a:extLst>
          </p:cNvPr>
          <p:cNvSpPr txBox="1"/>
          <p:nvPr/>
        </p:nvSpPr>
        <p:spPr>
          <a:xfrm>
            <a:off x="1088430" y="2914775"/>
            <a:ext cx="2536551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GB" sz="2400" dirty="0">
                <a:latin typeface="Fibel Nord" panose="020B0603050302020204" pitchFamily="34" charset="0"/>
              </a:rPr>
              <a:t>Ruxandra, 2022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668A9A5-F971-64D5-C317-5D991EB47C01}"/>
              </a:ext>
            </a:extLst>
          </p:cNvPr>
          <p:cNvSpPr txBox="1"/>
          <p:nvPr/>
        </p:nvSpPr>
        <p:spPr>
          <a:xfrm>
            <a:off x="4810434" y="3675846"/>
            <a:ext cx="25365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Fibel Nord" panose="020B0603050302020204" pitchFamily="34" charset="0"/>
              </a:rPr>
              <a:t>Positive effects for development of reading literacy in children with disabilities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39DADCDC-5E66-6D88-9B08-C60C194C580D}"/>
              </a:ext>
            </a:extLst>
          </p:cNvPr>
          <p:cNvSpPr txBox="1"/>
          <p:nvPr/>
        </p:nvSpPr>
        <p:spPr>
          <a:xfrm>
            <a:off x="8539317" y="3675846"/>
            <a:ext cx="25365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Fibel Nord" panose="020B0603050302020204" pitchFamily="34" charset="0"/>
              </a:rPr>
              <a:t>Positive effects on motivation and pen was used for furthering phonemic awareness by children with disabilities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067A734A-F8D4-46EF-56FE-1BD49F2CE461}"/>
              </a:ext>
            </a:extLst>
          </p:cNvPr>
          <p:cNvSpPr txBox="1"/>
          <p:nvPr/>
        </p:nvSpPr>
        <p:spPr>
          <a:xfrm>
            <a:off x="1088429" y="3607009"/>
            <a:ext cx="25365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Fibel Nord" panose="020B0603050302020204" pitchFamily="34" charset="0"/>
              </a:rPr>
              <a:t>Significant differences, especially in letter name knowledge, initial sound identification and familiar word reading in children with disabilities</a:t>
            </a:r>
          </a:p>
        </p:txBody>
      </p:sp>
      <p:pic>
        <p:nvPicPr>
          <p:cNvPr id="5" name="slide 15">
            <a:hlinkClick r:id="" action="ppaction://media"/>
            <a:extLst>
              <a:ext uri="{FF2B5EF4-FFF2-40B4-BE49-F238E27FC236}">
                <a16:creationId xmlns:a16="http://schemas.microsoft.com/office/drawing/2014/main" id="{2322EFEC-4C86-2133-3503-D9AA7CB271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32186" y="67115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9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0047"/>
    </mc:Choice>
    <mc:Fallback xmlns="">
      <p:transition spd="slow" advTm="2300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0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F842C-45F5-95E5-5ED0-0E8A62AB8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7537C2-9E32-89FE-CC6A-CB10D7B79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8. Teaching Example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7181BB3-CB7B-1711-7E7F-F103EB972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Fibel Nord" panose="020B0603050302020204" pitchFamily="34" charset="0"/>
              </a:rPr>
              <a:t>Text for lesson topic: Wendy and Wyatt try writing a funny spell (Chapter 1) (can be found in appendix)</a:t>
            </a:r>
          </a:p>
          <a:p>
            <a:r>
              <a:rPr lang="en-GB" dirty="0">
                <a:latin typeface="Fibel Nord" panose="020B0603050302020204" pitchFamily="34" charset="0"/>
              </a:rPr>
              <a:t>3 students, 10-12 years old, all can read in German, but can not/barely read English words </a:t>
            </a:r>
          </a:p>
          <a:p>
            <a:r>
              <a:rPr lang="en-GB" dirty="0">
                <a:latin typeface="Fibel Nord" panose="020B0603050302020204" pitchFamily="34" charset="0"/>
              </a:rPr>
              <a:t>Goal: students start being aware of specific phonemes that are different in English, can recognize them in written words </a:t>
            </a:r>
            <a:r>
              <a:rPr lang="en-GB" dirty="0">
                <a:latin typeface="Fibel Nord" panose="020B0603050302020204" pitchFamily="34" charset="0"/>
                <a:sym typeface="Wingdings" panose="05000000000000000000" pitchFamily="2" charset="2"/>
              </a:rPr>
              <a:t>phoneme: /w/, like in ‘witch’ or ‘Wyatt’</a:t>
            </a:r>
            <a:endParaRPr lang="en-GB" dirty="0">
              <a:latin typeface="Fibel Nord" panose="020B060305030202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DA2CE7F-D25C-D9BF-3F21-4F5EB7522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16</a:t>
            </a:fld>
            <a:endParaRPr lang="en-US"/>
          </a:p>
        </p:txBody>
      </p:sp>
      <p:pic>
        <p:nvPicPr>
          <p:cNvPr id="5" name="slide 16">
            <a:hlinkClick r:id="" action="ppaction://media"/>
            <a:extLst>
              <a:ext uri="{FF2B5EF4-FFF2-40B4-BE49-F238E27FC236}">
                <a16:creationId xmlns:a16="http://schemas.microsoft.com/office/drawing/2014/main" id="{C3E6A68D-3B86-112E-1E1F-DBA2CD346A3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365.811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66437" y="5405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93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752"/>
    </mc:Choice>
    <mc:Fallback xmlns="">
      <p:transition spd="slow" advTm="1027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3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68B44-1439-82EB-CC44-640B8D85D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DB4320-F7B2-5F29-0482-59C7C0E81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8. Teaching Example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7EE76133-0F02-DDA0-5EBA-155FFF633E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021306" y="1796950"/>
            <a:ext cx="7663617" cy="5061050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B7B9DD5-815F-C34E-98CF-D7D18D9C1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17</a:t>
            </a:fld>
            <a:endParaRPr lang="en-US"/>
          </a:p>
        </p:txBody>
      </p:sp>
      <p:pic>
        <p:nvPicPr>
          <p:cNvPr id="3" name="slide 17">
            <a:hlinkClick r:id="" action="ppaction://media"/>
            <a:extLst>
              <a:ext uri="{FF2B5EF4-FFF2-40B4-BE49-F238E27FC236}">
                <a16:creationId xmlns:a16="http://schemas.microsoft.com/office/drawing/2014/main" id="{D49E838C-64E2-EEE8-4343-CF0BEFB1F1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66437" y="5085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2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423"/>
    </mc:Choice>
    <mc:Fallback xmlns="">
      <p:transition spd="slow" advTm="1124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4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AF763-DD96-3990-8406-60A65FA8E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C72C6C-4753-E784-419E-D8D4AD617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8. Teaching Example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9C289D4-A91A-A73C-9372-0A36424FF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18</a:t>
            </a:fld>
            <a:endParaRPr lang="en-US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99B6CBC2-4AC9-303A-6F64-23B53A1B76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451123" y="2468865"/>
            <a:ext cx="9289754" cy="3027367"/>
          </a:xfrm>
        </p:spPr>
      </p:pic>
      <p:pic>
        <p:nvPicPr>
          <p:cNvPr id="9" name="slide 18">
            <a:hlinkClick r:id="" action="ppaction://media"/>
            <a:extLst>
              <a:ext uri="{FF2B5EF4-FFF2-40B4-BE49-F238E27FC236}">
                <a16:creationId xmlns:a16="http://schemas.microsoft.com/office/drawing/2014/main" id="{742903C9-C08A-C6FA-2619-01C872952A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40877" y="5405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79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422"/>
    </mc:Choice>
    <mc:Fallback xmlns="">
      <p:transition spd="slow" advTm="1024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4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37E922-C4E1-8527-C427-4813C1164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8. Teaching Example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0F2DD1-3A75-0679-47A9-4E3C3D16E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sz="3200" dirty="0">
                <a:latin typeface="Fibel Nord" panose="020B0603050302020204" pitchFamily="34" charset="0"/>
              </a:rPr>
              <a:t>8.1 Application of the unit</a:t>
            </a:r>
          </a:p>
          <a:p>
            <a:r>
              <a:rPr lang="en-GB" sz="3200" dirty="0">
                <a:latin typeface="Fibel Nord" panose="020B0603050302020204" pitchFamily="34" charset="0"/>
              </a:rPr>
              <a:t>Application: </a:t>
            </a:r>
            <a:r>
              <a:rPr lang="en-GB" sz="3200" kern="1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students were very interested and liked working with the pen,</a:t>
            </a:r>
            <a:r>
              <a:rPr lang="en-GB" sz="3200" i="1" kern="100" dirty="0"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200" kern="1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had mostly used it for comprehension exercises before, not phonemic awareness</a:t>
            </a:r>
          </a:p>
          <a:p>
            <a:r>
              <a:rPr lang="en-GB" sz="3200" kern="100" dirty="0"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Results: </a:t>
            </a:r>
          </a:p>
          <a:p>
            <a:pPr lvl="1"/>
            <a:r>
              <a:rPr lang="en-GB" sz="2600" kern="100" dirty="0"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students were able to answer exercise sheet with only few mistakes, understood the /w/-sound, 2 of 3 were able to produce sound </a:t>
            </a:r>
          </a:p>
          <a:p>
            <a:pPr lvl="1"/>
            <a:r>
              <a:rPr lang="en-GB" sz="2600" kern="100" dirty="0"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Were able to recognize words that begin with the same sound, were able to isolate the sound</a:t>
            </a:r>
          </a:p>
          <a:p>
            <a:pPr lvl="1"/>
            <a:r>
              <a:rPr lang="en-GB" sz="2600" kern="100" dirty="0"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lesson after this one, 2 students remembered how to pronounce /w/ when seeing “w” and words with phoneme </a:t>
            </a:r>
            <a:r>
              <a:rPr lang="en-GB" sz="2600" kern="100" dirty="0"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needs repetition</a:t>
            </a:r>
            <a:endParaRPr lang="en-GB" sz="2600" kern="100" dirty="0">
              <a:latin typeface="Fibel Nord" panose="020B06030503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200" kern="100" dirty="0"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8.2 Reactions of students</a:t>
            </a:r>
          </a:p>
          <a:p>
            <a:r>
              <a:rPr lang="en-GB" sz="3200" kern="100" dirty="0"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one</a:t>
            </a:r>
            <a:r>
              <a:rPr lang="en-GB" sz="3200" kern="1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student was very interested in how pen worked</a:t>
            </a:r>
            <a:r>
              <a:rPr lang="en-GB" sz="3200" i="1" kern="1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GB" sz="3200" kern="100" dirty="0">
                <a:effectLst/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motivation was higher with pen </a:t>
            </a:r>
            <a:endParaRPr lang="en-GB" sz="3200" i="1" kern="100" dirty="0">
              <a:latin typeface="Fibel Nord" panose="020B06030503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GB" sz="3200" kern="100" dirty="0">
                <a:latin typeface="Fibel Nord" panose="020B06030503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one student </a:t>
            </a:r>
            <a:r>
              <a:rPr lang="en-GB" sz="3200" dirty="0">
                <a:latin typeface="Fibel Nord" panose="020B0603050302020204" pitchFamily="34" charset="0"/>
              </a:rPr>
              <a:t>liked imitating sounds,</a:t>
            </a:r>
            <a:r>
              <a:rPr lang="en-GB" sz="3200" i="1" dirty="0">
                <a:latin typeface="Fibel Nord" panose="020B0603050302020204" pitchFamily="34" charset="0"/>
              </a:rPr>
              <a:t> </a:t>
            </a:r>
            <a:r>
              <a:rPr lang="en-GB" sz="3200" dirty="0">
                <a:latin typeface="Fibel Nord" panose="020B0603050302020204" pitchFamily="34" charset="0"/>
              </a:rPr>
              <a:t>found most of the /w/-sounds in the preparation-stage</a:t>
            </a:r>
          </a:p>
          <a:p>
            <a:r>
              <a:rPr lang="en-GB" sz="3200" dirty="0">
                <a:latin typeface="Fibel Nord" panose="020B0603050302020204" pitchFamily="34" charset="0"/>
              </a:rPr>
              <a:t>one student struggled with producing the /w/ and got frustrated, but did well with the exercises afterwards </a:t>
            </a:r>
            <a:endParaRPr lang="de-DE" sz="3200" kern="100" dirty="0">
              <a:effectLst/>
              <a:latin typeface="Fibel Nord" panose="020B06030503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Fibel Nord" panose="020B060305030202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B552F9A-1912-F81B-A6F4-6CF539DE8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19</a:t>
            </a:fld>
            <a:endParaRPr lang="en-US"/>
          </a:p>
        </p:txBody>
      </p:sp>
      <p:pic>
        <p:nvPicPr>
          <p:cNvPr id="5" name="slide 19">
            <a:hlinkClick r:id="" action="ppaction://media"/>
            <a:extLst>
              <a:ext uri="{FF2B5EF4-FFF2-40B4-BE49-F238E27FC236}">
                <a16:creationId xmlns:a16="http://schemas.microsoft.com/office/drawing/2014/main" id="{25369EFA-5913-6197-7D08-03721DDE0A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7822" y="5405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848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004"/>
    </mc:Choice>
    <mc:Fallback>
      <p:transition spd="slow" advTm="1500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B0BAD-7810-EE5D-E542-D8265D9EB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B48960-BED3-75D2-FA13-9A19FEEB6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9. Pros and Cons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1EB421-8AE6-64BA-1117-A56C6DBFC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93" y="1929671"/>
            <a:ext cx="4519860" cy="4251960"/>
          </a:xfrm>
        </p:spPr>
        <p:txBody>
          <a:bodyPr numCol="1"/>
          <a:lstStyle/>
          <a:p>
            <a:pPr marL="0" indent="0">
              <a:buNone/>
            </a:pPr>
            <a:r>
              <a:rPr lang="en-GB" dirty="0">
                <a:latin typeface="Fibel Nord" panose="020B0603050302020204" pitchFamily="34" charset="0"/>
              </a:rPr>
              <a:t>9.1 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80E2927-821D-AA92-5876-90D1072EA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5592" y="6356350"/>
            <a:ext cx="1916683" cy="365125"/>
          </a:xfrm>
        </p:spPr>
        <p:txBody>
          <a:bodyPr/>
          <a:lstStyle/>
          <a:p>
            <a:fld id="{A7CD31F4-64FA-4BA0-9498-67783267A8C8}" type="slidenum">
              <a:rPr lang="en-US" smtClean="0"/>
              <a:t>20</a:t>
            </a:fld>
            <a:endParaRPr lang="en-US"/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E7CC2BD1-08CA-723A-5FF1-3449DD1AF48B}"/>
              </a:ext>
            </a:extLst>
          </p:cNvPr>
          <p:cNvSpPr txBox="1">
            <a:spLocks/>
          </p:cNvSpPr>
          <p:nvPr/>
        </p:nvSpPr>
        <p:spPr>
          <a:xfrm>
            <a:off x="6095998" y="1907304"/>
            <a:ext cx="5257801" cy="425196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Fibel Nord" panose="020B0603050302020204" pitchFamily="34" charset="0"/>
              </a:rPr>
              <a:t>9.2 Reading Pen use in EFL&amp;SEN setting</a:t>
            </a: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5E5EB7C5-045A-020B-329B-D6F7E1A5D969}"/>
              </a:ext>
            </a:extLst>
          </p:cNvPr>
          <p:cNvSpPr/>
          <p:nvPr/>
        </p:nvSpPr>
        <p:spPr>
          <a:xfrm>
            <a:off x="551514" y="2470485"/>
            <a:ext cx="5421711" cy="1792752"/>
          </a:xfrm>
          <a:custGeom>
            <a:avLst/>
            <a:gdLst>
              <a:gd name="connsiteX0" fmla="*/ 0 w 5421711"/>
              <a:gd name="connsiteY0" fmla="*/ 298798 h 1792752"/>
              <a:gd name="connsiteX1" fmla="*/ 298798 w 5421711"/>
              <a:gd name="connsiteY1" fmla="*/ 0 h 1792752"/>
              <a:gd name="connsiteX2" fmla="*/ 1036198 w 5421711"/>
              <a:gd name="connsiteY2" fmla="*/ 0 h 1792752"/>
              <a:gd name="connsiteX3" fmla="*/ 1677117 w 5421711"/>
              <a:gd name="connsiteY3" fmla="*/ 0 h 1792752"/>
              <a:gd name="connsiteX4" fmla="*/ 2414517 w 5421711"/>
              <a:gd name="connsiteY4" fmla="*/ 0 h 1792752"/>
              <a:gd name="connsiteX5" fmla="*/ 3055435 w 5421711"/>
              <a:gd name="connsiteY5" fmla="*/ 0 h 1792752"/>
              <a:gd name="connsiteX6" fmla="*/ 3744594 w 5421711"/>
              <a:gd name="connsiteY6" fmla="*/ 0 h 1792752"/>
              <a:gd name="connsiteX7" fmla="*/ 4289030 w 5421711"/>
              <a:gd name="connsiteY7" fmla="*/ 0 h 1792752"/>
              <a:gd name="connsiteX8" fmla="*/ 5122913 w 5421711"/>
              <a:gd name="connsiteY8" fmla="*/ 0 h 1792752"/>
              <a:gd name="connsiteX9" fmla="*/ 5421711 w 5421711"/>
              <a:gd name="connsiteY9" fmla="*/ 298798 h 1792752"/>
              <a:gd name="connsiteX10" fmla="*/ 5421711 w 5421711"/>
              <a:gd name="connsiteY10" fmla="*/ 908328 h 1792752"/>
              <a:gd name="connsiteX11" fmla="*/ 5421711 w 5421711"/>
              <a:gd name="connsiteY11" fmla="*/ 1493954 h 1792752"/>
              <a:gd name="connsiteX12" fmla="*/ 5122913 w 5421711"/>
              <a:gd name="connsiteY12" fmla="*/ 1792752 h 1792752"/>
              <a:gd name="connsiteX13" fmla="*/ 4530236 w 5421711"/>
              <a:gd name="connsiteY13" fmla="*/ 1792752 h 1792752"/>
              <a:gd name="connsiteX14" fmla="*/ 3985800 w 5421711"/>
              <a:gd name="connsiteY14" fmla="*/ 1792752 h 1792752"/>
              <a:gd name="connsiteX15" fmla="*/ 3296641 w 5421711"/>
              <a:gd name="connsiteY15" fmla="*/ 1792752 h 1792752"/>
              <a:gd name="connsiteX16" fmla="*/ 2703964 w 5421711"/>
              <a:gd name="connsiteY16" fmla="*/ 1792752 h 1792752"/>
              <a:gd name="connsiteX17" fmla="*/ 1966563 w 5421711"/>
              <a:gd name="connsiteY17" fmla="*/ 1792752 h 1792752"/>
              <a:gd name="connsiteX18" fmla="*/ 1373886 w 5421711"/>
              <a:gd name="connsiteY18" fmla="*/ 1792752 h 1792752"/>
              <a:gd name="connsiteX19" fmla="*/ 298798 w 5421711"/>
              <a:gd name="connsiteY19" fmla="*/ 1792752 h 1792752"/>
              <a:gd name="connsiteX20" fmla="*/ 0 w 5421711"/>
              <a:gd name="connsiteY20" fmla="*/ 1493954 h 1792752"/>
              <a:gd name="connsiteX21" fmla="*/ 0 w 5421711"/>
              <a:gd name="connsiteY21" fmla="*/ 932231 h 1792752"/>
              <a:gd name="connsiteX22" fmla="*/ 0 w 5421711"/>
              <a:gd name="connsiteY22" fmla="*/ 298798 h 1792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421711" h="1792752" extrusionOk="0">
                <a:moveTo>
                  <a:pt x="0" y="298798"/>
                </a:moveTo>
                <a:cubicBezTo>
                  <a:pt x="255" y="122826"/>
                  <a:pt x="141395" y="-4387"/>
                  <a:pt x="298798" y="0"/>
                </a:cubicBezTo>
                <a:cubicBezTo>
                  <a:pt x="584108" y="-15121"/>
                  <a:pt x="815739" y="35728"/>
                  <a:pt x="1036198" y="0"/>
                </a:cubicBezTo>
                <a:cubicBezTo>
                  <a:pt x="1256657" y="-35728"/>
                  <a:pt x="1488836" y="-20452"/>
                  <a:pt x="1677117" y="0"/>
                </a:cubicBezTo>
                <a:cubicBezTo>
                  <a:pt x="1865398" y="20452"/>
                  <a:pt x="2229529" y="10459"/>
                  <a:pt x="2414517" y="0"/>
                </a:cubicBezTo>
                <a:cubicBezTo>
                  <a:pt x="2599505" y="-10459"/>
                  <a:pt x="2872769" y="11226"/>
                  <a:pt x="3055435" y="0"/>
                </a:cubicBezTo>
                <a:cubicBezTo>
                  <a:pt x="3238101" y="-11226"/>
                  <a:pt x="3552215" y="19087"/>
                  <a:pt x="3744594" y="0"/>
                </a:cubicBezTo>
                <a:cubicBezTo>
                  <a:pt x="3936973" y="-19087"/>
                  <a:pt x="4119124" y="-13291"/>
                  <a:pt x="4289030" y="0"/>
                </a:cubicBezTo>
                <a:cubicBezTo>
                  <a:pt x="4458936" y="13291"/>
                  <a:pt x="4938912" y="-19608"/>
                  <a:pt x="5122913" y="0"/>
                </a:cubicBezTo>
                <a:cubicBezTo>
                  <a:pt x="5290236" y="-13987"/>
                  <a:pt x="5424311" y="149627"/>
                  <a:pt x="5421711" y="298798"/>
                </a:cubicBezTo>
                <a:cubicBezTo>
                  <a:pt x="5419247" y="587002"/>
                  <a:pt x="5402582" y="733592"/>
                  <a:pt x="5421711" y="908328"/>
                </a:cubicBezTo>
                <a:cubicBezTo>
                  <a:pt x="5440841" y="1083064"/>
                  <a:pt x="5393396" y="1285623"/>
                  <a:pt x="5421711" y="1493954"/>
                </a:cubicBezTo>
                <a:cubicBezTo>
                  <a:pt x="5418980" y="1646409"/>
                  <a:pt x="5262538" y="1785917"/>
                  <a:pt x="5122913" y="1792752"/>
                </a:cubicBezTo>
                <a:cubicBezTo>
                  <a:pt x="4879777" y="1786825"/>
                  <a:pt x="4746961" y="1788592"/>
                  <a:pt x="4530236" y="1792752"/>
                </a:cubicBezTo>
                <a:cubicBezTo>
                  <a:pt x="4313511" y="1796912"/>
                  <a:pt x="4109501" y="1819344"/>
                  <a:pt x="3985800" y="1792752"/>
                </a:cubicBezTo>
                <a:cubicBezTo>
                  <a:pt x="3862099" y="1766160"/>
                  <a:pt x="3514586" y="1775256"/>
                  <a:pt x="3296641" y="1792752"/>
                </a:cubicBezTo>
                <a:cubicBezTo>
                  <a:pt x="3078696" y="1810248"/>
                  <a:pt x="2967190" y="1784030"/>
                  <a:pt x="2703964" y="1792752"/>
                </a:cubicBezTo>
                <a:cubicBezTo>
                  <a:pt x="2440738" y="1801474"/>
                  <a:pt x="2219576" y="1819143"/>
                  <a:pt x="1966563" y="1792752"/>
                </a:cubicBezTo>
                <a:cubicBezTo>
                  <a:pt x="1713550" y="1766361"/>
                  <a:pt x="1613260" y="1785345"/>
                  <a:pt x="1373886" y="1792752"/>
                </a:cubicBezTo>
                <a:cubicBezTo>
                  <a:pt x="1134512" y="1800159"/>
                  <a:pt x="562852" y="1739332"/>
                  <a:pt x="298798" y="1792752"/>
                </a:cubicBezTo>
                <a:cubicBezTo>
                  <a:pt x="146507" y="1796699"/>
                  <a:pt x="13297" y="1680592"/>
                  <a:pt x="0" y="1493954"/>
                </a:cubicBezTo>
                <a:cubicBezTo>
                  <a:pt x="7170" y="1253717"/>
                  <a:pt x="-28021" y="1083180"/>
                  <a:pt x="0" y="932231"/>
                </a:cubicBezTo>
                <a:cubicBezTo>
                  <a:pt x="28021" y="781282"/>
                  <a:pt x="22125" y="615102"/>
                  <a:pt x="0" y="298798"/>
                </a:cubicBezTo>
                <a:close/>
              </a:path>
            </a:pathLst>
          </a:custGeom>
          <a:noFill/>
          <a:ln w="3810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59192558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4F9229C9-C96D-1969-3388-84E92FC7B154}"/>
              </a:ext>
            </a:extLst>
          </p:cNvPr>
          <p:cNvSpPr/>
          <p:nvPr/>
        </p:nvSpPr>
        <p:spPr>
          <a:xfrm>
            <a:off x="6203697" y="2470484"/>
            <a:ext cx="5257799" cy="1792753"/>
          </a:xfrm>
          <a:custGeom>
            <a:avLst/>
            <a:gdLst>
              <a:gd name="connsiteX0" fmla="*/ 0 w 5257799"/>
              <a:gd name="connsiteY0" fmla="*/ 298798 h 1792753"/>
              <a:gd name="connsiteX1" fmla="*/ 298798 w 5257799"/>
              <a:gd name="connsiteY1" fmla="*/ 0 h 1792753"/>
              <a:gd name="connsiteX2" fmla="*/ 1011143 w 5257799"/>
              <a:gd name="connsiteY2" fmla="*/ 0 h 1792753"/>
              <a:gd name="connsiteX3" fmla="*/ 1630285 w 5257799"/>
              <a:gd name="connsiteY3" fmla="*/ 0 h 1792753"/>
              <a:gd name="connsiteX4" fmla="*/ 2342630 w 5257799"/>
              <a:gd name="connsiteY4" fmla="*/ 0 h 1792753"/>
              <a:gd name="connsiteX5" fmla="*/ 2961771 w 5257799"/>
              <a:gd name="connsiteY5" fmla="*/ 0 h 1792753"/>
              <a:gd name="connsiteX6" fmla="*/ 3627514 w 5257799"/>
              <a:gd name="connsiteY6" fmla="*/ 0 h 1792753"/>
              <a:gd name="connsiteX7" fmla="*/ 4153452 w 5257799"/>
              <a:gd name="connsiteY7" fmla="*/ 0 h 1792753"/>
              <a:gd name="connsiteX8" fmla="*/ 4959001 w 5257799"/>
              <a:gd name="connsiteY8" fmla="*/ 0 h 1792753"/>
              <a:gd name="connsiteX9" fmla="*/ 5257799 w 5257799"/>
              <a:gd name="connsiteY9" fmla="*/ 298798 h 1792753"/>
              <a:gd name="connsiteX10" fmla="*/ 5257799 w 5257799"/>
              <a:gd name="connsiteY10" fmla="*/ 908328 h 1792753"/>
              <a:gd name="connsiteX11" fmla="*/ 5257799 w 5257799"/>
              <a:gd name="connsiteY11" fmla="*/ 1493955 h 1792753"/>
              <a:gd name="connsiteX12" fmla="*/ 4959001 w 5257799"/>
              <a:gd name="connsiteY12" fmla="*/ 1792753 h 1792753"/>
              <a:gd name="connsiteX13" fmla="*/ 4386462 w 5257799"/>
              <a:gd name="connsiteY13" fmla="*/ 1792753 h 1792753"/>
              <a:gd name="connsiteX14" fmla="*/ 3860525 w 5257799"/>
              <a:gd name="connsiteY14" fmla="*/ 1792753 h 1792753"/>
              <a:gd name="connsiteX15" fmla="*/ 3194781 w 5257799"/>
              <a:gd name="connsiteY15" fmla="*/ 1792753 h 1792753"/>
              <a:gd name="connsiteX16" fmla="*/ 2622242 w 5257799"/>
              <a:gd name="connsiteY16" fmla="*/ 1792753 h 1792753"/>
              <a:gd name="connsiteX17" fmla="*/ 1909897 w 5257799"/>
              <a:gd name="connsiteY17" fmla="*/ 1792753 h 1792753"/>
              <a:gd name="connsiteX18" fmla="*/ 1337358 w 5257799"/>
              <a:gd name="connsiteY18" fmla="*/ 1792753 h 1792753"/>
              <a:gd name="connsiteX19" fmla="*/ 298798 w 5257799"/>
              <a:gd name="connsiteY19" fmla="*/ 1792753 h 1792753"/>
              <a:gd name="connsiteX20" fmla="*/ 0 w 5257799"/>
              <a:gd name="connsiteY20" fmla="*/ 1493955 h 1792753"/>
              <a:gd name="connsiteX21" fmla="*/ 0 w 5257799"/>
              <a:gd name="connsiteY21" fmla="*/ 932231 h 1792753"/>
              <a:gd name="connsiteX22" fmla="*/ 0 w 5257799"/>
              <a:gd name="connsiteY22" fmla="*/ 298798 h 1792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257799" h="1792753" extrusionOk="0">
                <a:moveTo>
                  <a:pt x="0" y="298798"/>
                </a:moveTo>
                <a:cubicBezTo>
                  <a:pt x="255" y="122826"/>
                  <a:pt x="141395" y="-4387"/>
                  <a:pt x="298798" y="0"/>
                </a:cubicBezTo>
                <a:cubicBezTo>
                  <a:pt x="515691" y="21519"/>
                  <a:pt x="682625" y="-198"/>
                  <a:pt x="1011143" y="0"/>
                </a:cubicBezTo>
                <a:cubicBezTo>
                  <a:pt x="1339662" y="198"/>
                  <a:pt x="1392822" y="-30798"/>
                  <a:pt x="1630285" y="0"/>
                </a:cubicBezTo>
                <a:cubicBezTo>
                  <a:pt x="1867748" y="30798"/>
                  <a:pt x="2003452" y="-28975"/>
                  <a:pt x="2342630" y="0"/>
                </a:cubicBezTo>
                <a:cubicBezTo>
                  <a:pt x="2681808" y="28975"/>
                  <a:pt x="2744957" y="-4388"/>
                  <a:pt x="2961771" y="0"/>
                </a:cubicBezTo>
                <a:cubicBezTo>
                  <a:pt x="3178585" y="4388"/>
                  <a:pt x="3394126" y="27721"/>
                  <a:pt x="3627514" y="0"/>
                </a:cubicBezTo>
                <a:cubicBezTo>
                  <a:pt x="3860902" y="-27721"/>
                  <a:pt x="3966730" y="-23133"/>
                  <a:pt x="4153452" y="0"/>
                </a:cubicBezTo>
                <a:cubicBezTo>
                  <a:pt x="4340174" y="23133"/>
                  <a:pt x="4774740" y="-20598"/>
                  <a:pt x="4959001" y="0"/>
                </a:cubicBezTo>
                <a:cubicBezTo>
                  <a:pt x="5126324" y="-13987"/>
                  <a:pt x="5260399" y="149627"/>
                  <a:pt x="5257799" y="298798"/>
                </a:cubicBezTo>
                <a:cubicBezTo>
                  <a:pt x="5255335" y="587002"/>
                  <a:pt x="5238670" y="733592"/>
                  <a:pt x="5257799" y="908328"/>
                </a:cubicBezTo>
                <a:cubicBezTo>
                  <a:pt x="5276929" y="1083064"/>
                  <a:pt x="5235214" y="1284163"/>
                  <a:pt x="5257799" y="1493955"/>
                </a:cubicBezTo>
                <a:cubicBezTo>
                  <a:pt x="5255068" y="1646410"/>
                  <a:pt x="5098626" y="1785918"/>
                  <a:pt x="4959001" y="1792753"/>
                </a:cubicBezTo>
                <a:cubicBezTo>
                  <a:pt x="4687396" y="1766118"/>
                  <a:pt x="4518560" y="1790939"/>
                  <a:pt x="4386462" y="1792753"/>
                </a:cubicBezTo>
                <a:cubicBezTo>
                  <a:pt x="4254364" y="1794567"/>
                  <a:pt x="4003337" y="1799242"/>
                  <a:pt x="3860525" y="1792753"/>
                </a:cubicBezTo>
                <a:cubicBezTo>
                  <a:pt x="3717713" y="1786264"/>
                  <a:pt x="3402203" y="1806384"/>
                  <a:pt x="3194781" y="1792753"/>
                </a:cubicBezTo>
                <a:cubicBezTo>
                  <a:pt x="2987359" y="1779122"/>
                  <a:pt x="2833993" y="1779987"/>
                  <a:pt x="2622242" y="1792753"/>
                </a:cubicBezTo>
                <a:cubicBezTo>
                  <a:pt x="2410491" y="1805519"/>
                  <a:pt x="2173418" y="1819845"/>
                  <a:pt x="1909897" y="1792753"/>
                </a:cubicBezTo>
                <a:cubicBezTo>
                  <a:pt x="1646376" y="1765661"/>
                  <a:pt x="1516266" y="1806652"/>
                  <a:pt x="1337358" y="1792753"/>
                </a:cubicBezTo>
                <a:cubicBezTo>
                  <a:pt x="1158450" y="1778854"/>
                  <a:pt x="552430" y="1788035"/>
                  <a:pt x="298798" y="1792753"/>
                </a:cubicBezTo>
                <a:cubicBezTo>
                  <a:pt x="146507" y="1796700"/>
                  <a:pt x="13297" y="1680593"/>
                  <a:pt x="0" y="1493955"/>
                </a:cubicBezTo>
                <a:cubicBezTo>
                  <a:pt x="6344" y="1255403"/>
                  <a:pt x="25657" y="1085279"/>
                  <a:pt x="0" y="932231"/>
                </a:cubicBezTo>
                <a:cubicBezTo>
                  <a:pt x="-25657" y="779183"/>
                  <a:pt x="22125" y="615102"/>
                  <a:pt x="0" y="298798"/>
                </a:cubicBezTo>
                <a:close/>
              </a:path>
            </a:pathLst>
          </a:custGeom>
          <a:noFill/>
          <a:ln w="3810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59192558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27CF6638-186E-A292-90BD-C7320DD0CB91}"/>
              </a:ext>
            </a:extLst>
          </p:cNvPr>
          <p:cNvSpPr/>
          <p:nvPr/>
        </p:nvSpPr>
        <p:spPr>
          <a:xfrm>
            <a:off x="551514" y="4513156"/>
            <a:ext cx="5421711" cy="2031325"/>
          </a:xfrm>
          <a:custGeom>
            <a:avLst/>
            <a:gdLst>
              <a:gd name="connsiteX0" fmla="*/ 0 w 5421711"/>
              <a:gd name="connsiteY0" fmla="*/ 338561 h 2031325"/>
              <a:gd name="connsiteX1" fmla="*/ 338561 w 5421711"/>
              <a:gd name="connsiteY1" fmla="*/ 0 h 2031325"/>
              <a:gd name="connsiteX2" fmla="*/ 1063805 w 5421711"/>
              <a:gd name="connsiteY2" fmla="*/ 0 h 2031325"/>
              <a:gd name="connsiteX3" fmla="*/ 1694158 w 5421711"/>
              <a:gd name="connsiteY3" fmla="*/ 0 h 2031325"/>
              <a:gd name="connsiteX4" fmla="*/ 2419402 w 5421711"/>
              <a:gd name="connsiteY4" fmla="*/ 0 h 2031325"/>
              <a:gd name="connsiteX5" fmla="*/ 3049755 w 5421711"/>
              <a:gd name="connsiteY5" fmla="*/ 0 h 2031325"/>
              <a:gd name="connsiteX6" fmla="*/ 3727553 w 5421711"/>
              <a:gd name="connsiteY6" fmla="*/ 0 h 2031325"/>
              <a:gd name="connsiteX7" fmla="*/ 4263014 w 5421711"/>
              <a:gd name="connsiteY7" fmla="*/ 0 h 2031325"/>
              <a:gd name="connsiteX8" fmla="*/ 5083150 w 5421711"/>
              <a:gd name="connsiteY8" fmla="*/ 0 h 2031325"/>
              <a:gd name="connsiteX9" fmla="*/ 5421711 w 5421711"/>
              <a:gd name="connsiteY9" fmla="*/ 338561 h 2031325"/>
              <a:gd name="connsiteX10" fmla="*/ 5421711 w 5421711"/>
              <a:gd name="connsiteY10" fmla="*/ 1029205 h 2031325"/>
              <a:gd name="connsiteX11" fmla="*/ 5421711 w 5421711"/>
              <a:gd name="connsiteY11" fmla="*/ 1692764 h 2031325"/>
              <a:gd name="connsiteX12" fmla="*/ 5083150 w 5421711"/>
              <a:gd name="connsiteY12" fmla="*/ 2031325 h 2031325"/>
              <a:gd name="connsiteX13" fmla="*/ 4500243 w 5421711"/>
              <a:gd name="connsiteY13" fmla="*/ 2031325 h 2031325"/>
              <a:gd name="connsiteX14" fmla="*/ 3964783 w 5421711"/>
              <a:gd name="connsiteY14" fmla="*/ 2031325 h 2031325"/>
              <a:gd name="connsiteX15" fmla="*/ 3286984 w 5421711"/>
              <a:gd name="connsiteY15" fmla="*/ 2031325 h 2031325"/>
              <a:gd name="connsiteX16" fmla="*/ 2704078 w 5421711"/>
              <a:gd name="connsiteY16" fmla="*/ 2031325 h 2031325"/>
              <a:gd name="connsiteX17" fmla="*/ 1978833 w 5421711"/>
              <a:gd name="connsiteY17" fmla="*/ 2031325 h 2031325"/>
              <a:gd name="connsiteX18" fmla="*/ 1395927 w 5421711"/>
              <a:gd name="connsiteY18" fmla="*/ 2031325 h 2031325"/>
              <a:gd name="connsiteX19" fmla="*/ 338561 w 5421711"/>
              <a:gd name="connsiteY19" fmla="*/ 2031325 h 2031325"/>
              <a:gd name="connsiteX20" fmla="*/ 0 w 5421711"/>
              <a:gd name="connsiteY20" fmla="*/ 1692764 h 2031325"/>
              <a:gd name="connsiteX21" fmla="*/ 0 w 5421711"/>
              <a:gd name="connsiteY21" fmla="*/ 1056289 h 2031325"/>
              <a:gd name="connsiteX22" fmla="*/ 0 w 5421711"/>
              <a:gd name="connsiteY22" fmla="*/ 338561 h 2031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421711" h="2031325" extrusionOk="0">
                <a:moveTo>
                  <a:pt x="0" y="338561"/>
                </a:moveTo>
                <a:cubicBezTo>
                  <a:pt x="101" y="147262"/>
                  <a:pt x="191180" y="-22803"/>
                  <a:pt x="338561" y="0"/>
                </a:cubicBezTo>
                <a:cubicBezTo>
                  <a:pt x="504208" y="-9863"/>
                  <a:pt x="898383" y="-7109"/>
                  <a:pt x="1063805" y="0"/>
                </a:cubicBezTo>
                <a:cubicBezTo>
                  <a:pt x="1229227" y="7109"/>
                  <a:pt x="1425747" y="2511"/>
                  <a:pt x="1694158" y="0"/>
                </a:cubicBezTo>
                <a:cubicBezTo>
                  <a:pt x="1962569" y="-2511"/>
                  <a:pt x="2059703" y="2271"/>
                  <a:pt x="2419402" y="0"/>
                </a:cubicBezTo>
                <a:cubicBezTo>
                  <a:pt x="2779101" y="-2271"/>
                  <a:pt x="2888793" y="24797"/>
                  <a:pt x="3049755" y="0"/>
                </a:cubicBezTo>
                <a:cubicBezTo>
                  <a:pt x="3210717" y="-24797"/>
                  <a:pt x="3488654" y="12580"/>
                  <a:pt x="3727553" y="0"/>
                </a:cubicBezTo>
                <a:cubicBezTo>
                  <a:pt x="3966452" y="-12580"/>
                  <a:pt x="4020741" y="-12919"/>
                  <a:pt x="4263014" y="0"/>
                </a:cubicBezTo>
                <a:cubicBezTo>
                  <a:pt x="4505287" y="12919"/>
                  <a:pt x="4918365" y="35734"/>
                  <a:pt x="5083150" y="0"/>
                </a:cubicBezTo>
                <a:cubicBezTo>
                  <a:pt x="5275482" y="-32524"/>
                  <a:pt x="5425176" y="172703"/>
                  <a:pt x="5421711" y="338561"/>
                </a:cubicBezTo>
                <a:cubicBezTo>
                  <a:pt x="5392389" y="496027"/>
                  <a:pt x="5449251" y="727208"/>
                  <a:pt x="5421711" y="1029205"/>
                </a:cubicBezTo>
                <a:cubicBezTo>
                  <a:pt x="5394171" y="1331202"/>
                  <a:pt x="5401556" y="1452650"/>
                  <a:pt x="5421711" y="1692764"/>
                </a:cubicBezTo>
                <a:cubicBezTo>
                  <a:pt x="5418684" y="1865819"/>
                  <a:pt x="5261973" y="2029129"/>
                  <a:pt x="5083150" y="2031325"/>
                </a:cubicBezTo>
                <a:cubicBezTo>
                  <a:pt x="4951660" y="2039611"/>
                  <a:pt x="4664570" y="2009766"/>
                  <a:pt x="4500243" y="2031325"/>
                </a:cubicBezTo>
                <a:cubicBezTo>
                  <a:pt x="4335916" y="2052884"/>
                  <a:pt x="4172378" y="2050716"/>
                  <a:pt x="3964783" y="2031325"/>
                </a:cubicBezTo>
                <a:cubicBezTo>
                  <a:pt x="3757188" y="2011934"/>
                  <a:pt x="3571827" y="2023503"/>
                  <a:pt x="3286984" y="2031325"/>
                </a:cubicBezTo>
                <a:cubicBezTo>
                  <a:pt x="3002141" y="2039147"/>
                  <a:pt x="2864623" y="2028229"/>
                  <a:pt x="2704078" y="2031325"/>
                </a:cubicBezTo>
                <a:cubicBezTo>
                  <a:pt x="2543533" y="2034421"/>
                  <a:pt x="2323423" y="2022903"/>
                  <a:pt x="1978833" y="2031325"/>
                </a:cubicBezTo>
                <a:cubicBezTo>
                  <a:pt x="1634243" y="2039747"/>
                  <a:pt x="1637102" y="2058001"/>
                  <a:pt x="1395927" y="2031325"/>
                </a:cubicBezTo>
                <a:cubicBezTo>
                  <a:pt x="1154752" y="2004649"/>
                  <a:pt x="574732" y="1988963"/>
                  <a:pt x="338561" y="2031325"/>
                </a:cubicBezTo>
                <a:cubicBezTo>
                  <a:pt x="177834" y="2039464"/>
                  <a:pt x="19467" y="1911391"/>
                  <a:pt x="0" y="1692764"/>
                </a:cubicBezTo>
                <a:cubicBezTo>
                  <a:pt x="-26070" y="1401887"/>
                  <a:pt x="-13447" y="1369498"/>
                  <a:pt x="0" y="1056289"/>
                </a:cubicBezTo>
                <a:cubicBezTo>
                  <a:pt x="13447" y="743080"/>
                  <a:pt x="-26809" y="657978"/>
                  <a:pt x="0" y="338561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59192558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7F121509-CB89-8DDD-EE8E-0CB8DBA77902}"/>
              </a:ext>
            </a:extLst>
          </p:cNvPr>
          <p:cNvSpPr/>
          <p:nvPr/>
        </p:nvSpPr>
        <p:spPr>
          <a:xfrm>
            <a:off x="6203697" y="4513156"/>
            <a:ext cx="5257800" cy="2031325"/>
          </a:xfrm>
          <a:custGeom>
            <a:avLst/>
            <a:gdLst>
              <a:gd name="connsiteX0" fmla="*/ 0 w 5257800"/>
              <a:gd name="connsiteY0" fmla="*/ 338561 h 2031325"/>
              <a:gd name="connsiteX1" fmla="*/ 338561 w 5257800"/>
              <a:gd name="connsiteY1" fmla="*/ 0 h 2031325"/>
              <a:gd name="connsiteX2" fmla="*/ 1038750 w 5257800"/>
              <a:gd name="connsiteY2" fmla="*/ 0 h 2031325"/>
              <a:gd name="connsiteX3" fmla="*/ 1647326 w 5257800"/>
              <a:gd name="connsiteY3" fmla="*/ 0 h 2031325"/>
              <a:gd name="connsiteX4" fmla="*/ 2347515 w 5257800"/>
              <a:gd name="connsiteY4" fmla="*/ 0 h 2031325"/>
              <a:gd name="connsiteX5" fmla="*/ 2956091 w 5257800"/>
              <a:gd name="connsiteY5" fmla="*/ 0 h 2031325"/>
              <a:gd name="connsiteX6" fmla="*/ 3610474 w 5257800"/>
              <a:gd name="connsiteY6" fmla="*/ 0 h 2031325"/>
              <a:gd name="connsiteX7" fmla="*/ 4127436 w 5257800"/>
              <a:gd name="connsiteY7" fmla="*/ 0 h 2031325"/>
              <a:gd name="connsiteX8" fmla="*/ 4919239 w 5257800"/>
              <a:gd name="connsiteY8" fmla="*/ 0 h 2031325"/>
              <a:gd name="connsiteX9" fmla="*/ 5257800 w 5257800"/>
              <a:gd name="connsiteY9" fmla="*/ 338561 h 2031325"/>
              <a:gd name="connsiteX10" fmla="*/ 5257800 w 5257800"/>
              <a:gd name="connsiteY10" fmla="*/ 1029205 h 2031325"/>
              <a:gd name="connsiteX11" fmla="*/ 5257800 w 5257800"/>
              <a:gd name="connsiteY11" fmla="*/ 1692764 h 2031325"/>
              <a:gd name="connsiteX12" fmla="*/ 4919239 w 5257800"/>
              <a:gd name="connsiteY12" fmla="*/ 2031325 h 2031325"/>
              <a:gd name="connsiteX13" fmla="*/ 4356470 w 5257800"/>
              <a:gd name="connsiteY13" fmla="*/ 2031325 h 2031325"/>
              <a:gd name="connsiteX14" fmla="*/ 3839508 w 5257800"/>
              <a:gd name="connsiteY14" fmla="*/ 2031325 h 2031325"/>
              <a:gd name="connsiteX15" fmla="*/ 3185125 w 5257800"/>
              <a:gd name="connsiteY15" fmla="*/ 2031325 h 2031325"/>
              <a:gd name="connsiteX16" fmla="*/ 2622356 w 5257800"/>
              <a:gd name="connsiteY16" fmla="*/ 2031325 h 2031325"/>
              <a:gd name="connsiteX17" fmla="*/ 1922167 w 5257800"/>
              <a:gd name="connsiteY17" fmla="*/ 2031325 h 2031325"/>
              <a:gd name="connsiteX18" fmla="*/ 1359398 w 5257800"/>
              <a:gd name="connsiteY18" fmla="*/ 2031325 h 2031325"/>
              <a:gd name="connsiteX19" fmla="*/ 338561 w 5257800"/>
              <a:gd name="connsiteY19" fmla="*/ 2031325 h 2031325"/>
              <a:gd name="connsiteX20" fmla="*/ 0 w 5257800"/>
              <a:gd name="connsiteY20" fmla="*/ 1692764 h 2031325"/>
              <a:gd name="connsiteX21" fmla="*/ 0 w 5257800"/>
              <a:gd name="connsiteY21" fmla="*/ 1056289 h 2031325"/>
              <a:gd name="connsiteX22" fmla="*/ 0 w 5257800"/>
              <a:gd name="connsiteY22" fmla="*/ 338561 h 2031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257800" h="2031325" extrusionOk="0">
                <a:moveTo>
                  <a:pt x="0" y="338561"/>
                </a:moveTo>
                <a:cubicBezTo>
                  <a:pt x="101" y="147262"/>
                  <a:pt x="191180" y="-22803"/>
                  <a:pt x="338561" y="0"/>
                </a:cubicBezTo>
                <a:cubicBezTo>
                  <a:pt x="505974" y="-1119"/>
                  <a:pt x="764118" y="-33344"/>
                  <a:pt x="1038750" y="0"/>
                </a:cubicBezTo>
                <a:cubicBezTo>
                  <a:pt x="1313382" y="33344"/>
                  <a:pt x="1404352" y="-8506"/>
                  <a:pt x="1647326" y="0"/>
                </a:cubicBezTo>
                <a:cubicBezTo>
                  <a:pt x="1890300" y="8506"/>
                  <a:pt x="2035239" y="27116"/>
                  <a:pt x="2347515" y="0"/>
                </a:cubicBezTo>
                <a:cubicBezTo>
                  <a:pt x="2659791" y="-27116"/>
                  <a:pt x="2813936" y="-19732"/>
                  <a:pt x="2956091" y="0"/>
                </a:cubicBezTo>
                <a:cubicBezTo>
                  <a:pt x="3098246" y="19732"/>
                  <a:pt x="3379811" y="-25632"/>
                  <a:pt x="3610474" y="0"/>
                </a:cubicBezTo>
                <a:cubicBezTo>
                  <a:pt x="3841137" y="25632"/>
                  <a:pt x="3966210" y="-16662"/>
                  <a:pt x="4127436" y="0"/>
                </a:cubicBezTo>
                <a:cubicBezTo>
                  <a:pt x="4288662" y="16662"/>
                  <a:pt x="4692096" y="-10849"/>
                  <a:pt x="4919239" y="0"/>
                </a:cubicBezTo>
                <a:cubicBezTo>
                  <a:pt x="5111571" y="-32524"/>
                  <a:pt x="5261265" y="172703"/>
                  <a:pt x="5257800" y="338561"/>
                </a:cubicBezTo>
                <a:cubicBezTo>
                  <a:pt x="5228478" y="496027"/>
                  <a:pt x="5285340" y="727208"/>
                  <a:pt x="5257800" y="1029205"/>
                </a:cubicBezTo>
                <a:cubicBezTo>
                  <a:pt x="5230260" y="1331202"/>
                  <a:pt x="5237645" y="1452650"/>
                  <a:pt x="5257800" y="1692764"/>
                </a:cubicBezTo>
                <a:cubicBezTo>
                  <a:pt x="5254773" y="1865819"/>
                  <a:pt x="5098062" y="2029129"/>
                  <a:pt x="4919239" y="2031325"/>
                </a:cubicBezTo>
                <a:cubicBezTo>
                  <a:pt x="4691792" y="2004802"/>
                  <a:pt x="4498807" y="2056570"/>
                  <a:pt x="4356470" y="2031325"/>
                </a:cubicBezTo>
                <a:cubicBezTo>
                  <a:pt x="4214133" y="2006080"/>
                  <a:pt x="3977173" y="2025976"/>
                  <a:pt x="3839508" y="2031325"/>
                </a:cubicBezTo>
                <a:cubicBezTo>
                  <a:pt x="3701843" y="2036674"/>
                  <a:pt x="3511521" y="2028278"/>
                  <a:pt x="3185125" y="2031325"/>
                </a:cubicBezTo>
                <a:cubicBezTo>
                  <a:pt x="2858729" y="2034372"/>
                  <a:pt x="2765049" y="2020396"/>
                  <a:pt x="2622356" y="2031325"/>
                </a:cubicBezTo>
                <a:cubicBezTo>
                  <a:pt x="2479663" y="2042254"/>
                  <a:pt x="2265337" y="2056697"/>
                  <a:pt x="1922167" y="2031325"/>
                </a:cubicBezTo>
                <a:cubicBezTo>
                  <a:pt x="1578997" y="2005953"/>
                  <a:pt x="1472358" y="2040760"/>
                  <a:pt x="1359398" y="2031325"/>
                </a:cubicBezTo>
                <a:cubicBezTo>
                  <a:pt x="1246438" y="2021890"/>
                  <a:pt x="800116" y="2021385"/>
                  <a:pt x="338561" y="2031325"/>
                </a:cubicBezTo>
                <a:cubicBezTo>
                  <a:pt x="177834" y="2039464"/>
                  <a:pt x="19467" y="1911391"/>
                  <a:pt x="0" y="1692764"/>
                </a:cubicBezTo>
                <a:cubicBezTo>
                  <a:pt x="-26070" y="1401887"/>
                  <a:pt x="-13447" y="1369498"/>
                  <a:pt x="0" y="1056289"/>
                </a:cubicBezTo>
                <a:cubicBezTo>
                  <a:pt x="13447" y="743080"/>
                  <a:pt x="-26809" y="657978"/>
                  <a:pt x="0" y="338561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59192558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CE06AF91-2133-2F70-F8D7-CF8BBC6D361B}"/>
              </a:ext>
            </a:extLst>
          </p:cNvPr>
          <p:cNvSpPr txBox="1"/>
          <p:nvPr/>
        </p:nvSpPr>
        <p:spPr>
          <a:xfrm>
            <a:off x="6203696" y="2508911"/>
            <a:ext cx="52578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ibel Nord" panose="020B0603050302020204" pitchFamily="34" charset="0"/>
              </a:rPr>
              <a:t>Portable, easy to transport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ibel Nord" panose="020B0603050302020204" pitchFamily="34" charset="0"/>
              </a:rPr>
              <a:t>Can use when/if they need it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ibel Nord" panose="020B0603050302020204" pitchFamily="34" charset="0"/>
              </a:rPr>
              <a:t>Higher motivation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ibel Nord" panose="020B0603050302020204" pitchFamily="34" charset="0"/>
              </a:rPr>
              <a:t>Self-explanatory use for children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ibel Nord" panose="020B0603050302020204" pitchFamily="34" charset="0"/>
              </a:rPr>
              <a:t>Every student can do individualised work/exercises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ibel Nord" panose="020B0603050302020204" pitchFamily="34" charset="0"/>
              </a:rPr>
              <a:t>Access with different senses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FBE9A5D6-A0DA-71F3-5981-D98FDDADEACD}"/>
              </a:ext>
            </a:extLst>
          </p:cNvPr>
          <p:cNvSpPr txBox="1"/>
          <p:nvPr/>
        </p:nvSpPr>
        <p:spPr>
          <a:xfrm>
            <a:off x="775487" y="4541664"/>
            <a:ext cx="51977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ibel Nord" panose="020B0603050302020204" pitchFamily="34" charset="0"/>
              </a:rPr>
              <a:t>Needs implementation, other instances play critical role (Hoel, 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ibel Nord" panose="020B0603050302020204" pitchFamily="34" charset="0"/>
              </a:rPr>
              <a:t>Financial and personal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ibel Nord" panose="020B0603050302020204" pitchFamily="34" charset="0"/>
              </a:rPr>
              <a:t>Needs technological competencies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ibel Nord" panose="020B0603050302020204" pitchFamily="34" charset="0"/>
              </a:rPr>
              <a:t>Listening for some more demanding (Nordström et al., 2019)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Fibel Nord" panose="020B0603050302020204" pitchFamily="34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02048DCD-1FAD-4DD1-E052-B671CB8EDC93}"/>
              </a:ext>
            </a:extLst>
          </p:cNvPr>
          <p:cNvSpPr txBox="1"/>
          <p:nvPr/>
        </p:nvSpPr>
        <p:spPr>
          <a:xfrm>
            <a:off x="6203697" y="4513156"/>
            <a:ext cx="5257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ibel Nord" panose="020B0603050302020204" pitchFamily="34" charset="0"/>
              </a:rPr>
              <a:t>Audio is quiet, not easy to hear in classroom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ibel Nord" panose="020B0603050302020204" pitchFamily="34" charset="0"/>
              </a:rPr>
              <a:t>Breakable plastic casing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ibel Nord" panose="020B0603050302020204" pitchFamily="34" charset="0"/>
              </a:rPr>
              <a:t>Needs fine and gross motor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ibel Nord" panose="020B0603050302020204" pitchFamily="34" charset="0"/>
              </a:rPr>
              <a:t>Phonemic awareness learning might be overshadowed by trying to understand pen technology or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ibel Nord" panose="020B0603050302020204" pitchFamily="34" charset="0"/>
              </a:rPr>
              <a:t>Cannot pronounce things in different ways like with voice (has to be recorded first) </a:t>
            </a:r>
            <a:r>
              <a:rPr lang="en-GB" dirty="0">
                <a:latin typeface="Fibel Nord" panose="020B0603050302020204" pitchFamily="34" charset="0"/>
                <a:sym typeface="Wingdings" panose="05000000000000000000" pitchFamily="2" charset="2"/>
              </a:rPr>
              <a:t>not as flexible</a:t>
            </a:r>
            <a:endParaRPr lang="en-GB" dirty="0">
              <a:latin typeface="Fibel Nord" panose="020B060305030202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1A5600E5-6BCC-C616-515A-63FF04E8FE8D}"/>
              </a:ext>
            </a:extLst>
          </p:cNvPr>
          <p:cNvSpPr txBox="1"/>
          <p:nvPr/>
        </p:nvSpPr>
        <p:spPr>
          <a:xfrm>
            <a:off x="758313" y="2508911"/>
            <a:ext cx="49569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ibel Nord" panose="020B0603050302020204" pitchFamily="34" charset="0"/>
              </a:rPr>
              <a:t>Gain access to reading literacy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ibel Nord" panose="020B0603050302020204" pitchFamily="34" charset="0"/>
              </a:rPr>
              <a:t>Can engage with texts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ibel Nord" panose="020B0603050302020204" pitchFamily="34" charset="0"/>
              </a:rPr>
              <a:t>Can work independently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ibel Nord" panose="020B0603050302020204" pitchFamily="34" charset="0"/>
              </a:rPr>
              <a:t>Can work with same materials as classmates</a:t>
            </a:r>
          </a:p>
          <a:p>
            <a:r>
              <a:rPr lang="en-GB" dirty="0">
                <a:latin typeface="Fibel Nord" panose="020B0603050302020204" pitchFamily="34" charset="0"/>
              </a:rPr>
              <a:t>(Nordström et al., 2019)</a:t>
            </a:r>
          </a:p>
        </p:txBody>
      </p:sp>
      <p:pic>
        <p:nvPicPr>
          <p:cNvPr id="5" name="slide 20">
            <a:hlinkClick r:id="" action="ppaction://media"/>
            <a:extLst>
              <a:ext uri="{FF2B5EF4-FFF2-40B4-BE49-F238E27FC236}">
                <a16:creationId xmlns:a16="http://schemas.microsoft.com/office/drawing/2014/main" id="{46414A0F-B0BE-CF3B-9082-F0A005B34C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22319" y="53267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164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6177"/>
    </mc:Choice>
    <mc:Fallback>
      <p:transition spd="slow" advTm="3261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1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4E96F-E3C0-6233-4FAF-493B80D79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7AFF0B-7B49-6FC8-70AB-032004033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F73D939-BEFC-3151-8C47-FBB04E7C14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Fibel Nord" panose="020B0603050302020204" pitchFamily="34" charset="0"/>
              </a:rPr>
              <a:t>Some students benefit more with assistive technology, others do not</a:t>
            </a:r>
          </a:p>
          <a:p>
            <a:r>
              <a:rPr lang="en-GB" dirty="0">
                <a:latin typeface="Fibel Nord" panose="020B0603050302020204" pitchFamily="34" charset="0"/>
              </a:rPr>
              <a:t>Pen useful in securing-phase, as students are able to work independently</a:t>
            </a:r>
          </a:p>
          <a:p>
            <a:r>
              <a:rPr lang="en-GB" dirty="0">
                <a:latin typeface="Fibel Nord" panose="020B0603050302020204" pitchFamily="34" charset="0"/>
              </a:rPr>
              <a:t>Especially in pre- and partial-alphabetic stage useful</a:t>
            </a:r>
            <a:endParaRPr lang="en-GB" i="1" dirty="0">
              <a:latin typeface="Fibel Nord" panose="020B0603050302020204" pitchFamily="34" charset="0"/>
            </a:endParaRPr>
          </a:p>
          <a:p>
            <a:pPr marL="0" indent="0">
              <a:buNone/>
            </a:pPr>
            <a:endParaRPr lang="en-GB" dirty="0">
              <a:latin typeface="Fibel Nord" panose="020B0603050302020204" pitchFamily="34" charset="0"/>
            </a:endParaRPr>
          </a:p>
          <a:p>
            <a:pPr marL="0" indent="0">
              <a:buNone/>
            </a:pPr>
            <a:endParaRPr lang="en-GB" dirty="0">
              <a:latin typeface="Fibel Nord" panose="020B06030503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Fibel Nord" panose="020B0603050302020204" pitchFamily="34" charset="0"/>
                <a:sym typeface="Wingdings" panose="05000000000000000000" pitchFamily="2" charset="2"/>
              </a:rPr>
              <a:t>AT can be an important resource for improving reading literacy in a SEN setting</a:t>
            </a:r>
            <a:endParaRPr lang="en-GB" i="1" dirty="0">
              <a:latin typeface="Fibel Nord" panose="020B0603050302020204" pitchFamily="34" charset="0"/>
            </a:endParaRPr>
          </a:p>
          <a:p>
            <a:endParaRPr lang="en-GB" dirty="0">
              <a:latin typeface="Fibel Nord" panose="020B0603050302020204" pitchFamily="34" charset="0"/>
            </a:endParaRPr>
          </a:p>
          <a:p>
            <a:endParaRPr lang="en-GB" dirty="0">
              <a:latin typeface="Fibel Nord" panose="020B060305030202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EC1DA27-A4E4-6C79-1418-09F297897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21</a:t>
            </a:fld>
            <a:endParaRPr lang="en-US"/>
          </a:p>
        </p:txBody>
      </p:sp>
      <p:pic>
        <p:nvPicPr>
          <p:cNvPr id="7" name="slide 21">
            <a:hlinkClick r:id="" action="ppaction://media"/>
            <a:extLst>
              <a:ext uri="{FF2B5EF4-FFF2-40B4-BE49-F238E27FC236}">
                <a16:creationId xmlns:a16="http://schemas.microsoft.com/office/drawing/2014/main" id="{4A7FE83A-667C-3EBC-5B11-A0CD07D559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66437" y="5405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54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853"/>
    </mc:Choice>
    <mc:Fallback>
      <p:transition spd="slow" advTm="888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06A17D-2D03-1494-AB29-A68EC1214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Sources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0B71A43-0549-07F1-43E0-A7D4913FF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GB" sz="2500" dirty="0" err="1">
                <a:latin typeface="Fibel Nord" panose="020B0603050302020204" pitchFamily="34" charset="0"/>
              </a:rPr>
              <a:t>Biebricher</a:t>
            </a:r>
            <a:r>
              <a:rPr lang="en-GB" sz="2500" dirty="0">
                <a:latin typeface="Fibel Nord" panose="020B0603050302020204" pitchFamily="34" charset="0"/>
              </a:rPr>
              <a:t>, C. (2012). Literacy and Teaching Reading in English as a Foreign Language. </a:t>
            </a:r>
            <a:r>
              <a:rPr lang="en-GB" sz="2500" dirty="0" err="1">
                <a:latin typeface="Fibel Nord" panose="020B0603050302020204" pitchFamily="34" charset="0"/>
              </a:rPr>
              <a:t>Anglistik</a:t>
            </a:r>
            <a:r>
              <a:rPr lang="en-GB" sz="2500" dirty="0">
                <a:latin typeface="Fibel Nord" panose="020B0603050302020204" pitchFamily="34" charset="0"/>
              </a:rPr>
              <a:t>, Vol. 23(1), 107–117.</a:t>
            </a:r>
          </a:p>
          <a:p>
            <a:r>
              <a:rPr lang="en-GB" sz="2500" dirty="0">
                <a:latin typeface="Fibel Nord" panose="020B0603050302020204" pitchFamily="34" charset="0"/>
              </a:rPr>
              <a:t>Cambridge Assessment International Education. (2017). Special educational needs. https://www.bing.com/ck/a?!&amp;&amp;p=ec250c5519c7af00e473fff101da38ebc1c18ed606c0913a49238a99645747d1JmltdHM9MTczOTE0NTYwMA&amp;ptn=3&amp;ver=2&amp;hsh=4&amp;fclid=044e70f7-ba9e-6573-0b0f-7f81bb5264ff&amp;u=a1aHR0cHM6Ly93d3cuY2FtYnJpZGdlaW50ZXJuYXRpb25hbC5vcmcvaW1hZ2VzLzI3MTE5NS1zcGVjaWFsLWVkdWNhdGlvbmFsLW5lZWRzLnBkZg&amp;ntb=1 (PDF)</a:t>
            </a:r>
          </a:p>
          <a:p>
            <a:r>
              <a:rPr lang="en-GB" sz="2500" dirty="0">
                <a:latin typeface="Fibel Nord" panose="020B0603050302020204" pitchFamily="34" charset="0"/>
              </a:rPr>
              <a:t>Editors of Encyclopaedia Britannica. (2025). special education. </a:t>
            </a:r>
            <a:r>
              <a:rPr lang="en-GB" sz="2500" dirty="0">
                <a:latin typeface="Fibel Nord" panose="020B0603050302020204" pitchFamily="34" charset="0"/>
                <a:hlinkClick r:id="rId4"/>
              </a:rPr>
              <a:t>https://www.britannica.com/topic/special-education</a:t>
            </a:r>
            <a:r>
              <a:rPr lang="en-GB" sz="2500" dirty="0">
                <a:latin typeface="Fibel Nord" panose="020B0603050302020204" pitchFamily="34" charset="0"/>
              </a:rPr>
              <a:t> last access on February 5</a:t>
            </a:r>
            <a:r>
              <a:rPr lang="en-GB" sz="2500" baseline="30000" dirty="0">
                <a:latin typeface="Fibel Nord" panose="020B0603050302020204" pitchFamily="34" charset="0"/>
              </a:rPr>
              <a:t>th</a:t>
            </a:r>
            <a:r>
              <a:rPr lang="en-GB" sz="2500" dirty="0">
                <a:latin typeface="Fibel Nord" panose="020B0603050302020204" pitchFamily="34" charset="0"/>
              </a:rPr>
              <a:t>, 2025</a:t>
            </a:r>
          </a:p>
          <a:p>
            <a:r>
              <a:rPr lang="en-GB" sz="2500" dirty="0" err="1">
                <a:latin typeface="Fibel Nord" panose="020B0603050302020204" pitchFamily="34" charset="0"/>
              </a:rPr>
              <a:t>Ehri</a:t>
            </a:r>
            <a:r>
              <a:rPr lang="en-GB" sz="2500" dirty="0">
                <a:latin typeface="Fibel Nord" panose="020B0603050302020204" pitchFamily="34" charset="0"/>
              </a:rPr>
              <a:t>, L. C. (2022). What Teachers Need to Know and Do to Teach Letter-Sounds, Phonemic Awareness, Word Reading, and Phonics. The Reading Teacher, Volume 76(1), 53–61. </a:t>
            </a:r>
          </a:p>
          <a:p>
            <a:r>
              <a:rPr lang="en-GB" sz="2500" dirty="0">
                <a:latin typeface="Fibel Nord" panose="020B0603050302020204" pitchFamily="34" charset="0"/>
              </a:rPr>
              <a:t>Glaser, K. (2022). Digital audio pens in Teaching English to Young Learners (TEYL): Three exploratory case studies. In M. Eisenmann &amp; J. Steinbock (</a:t>
            </a:r>
            <a:r>
              <a:rPr lang="en-GB" sz="2500" dirty="0" err="1">
                <a:latin typeface="Fibel Nord" panose="020B0603050302020204" pitchFamily="34" charset="0"/>
              </a:rPr>
              <a:t>Hrsg</a:t>
            </a:r>
            <a:r>
              <a:rPr lang="en-GB" sz="2500" dirty="0">
                <a:latin typeface="Fibel Nord" panose="020B0603050302020204" pitchFamily="34" charset="0"/>
              </a:rPr>
              <a:t>.), </a:t>
            </a:r>
            <a:r>
              <a:rPr lang="en-GB" sz="2500" i="1" dirty="0" err="1">
                <a:latin typeface="Fibel Nord" panose="020B0603050302020204" pitchFamily="34" charset="0"/>
              </a:rPr>
              <a:t>Sprache</a:t>
            </a:r>
            <a:r>
              <a:rPr lang="en-GB" sz="2500" i="1" dirty="0">
                <a:latin typeface="Fibel Nord" panose="020B0603050302020204" pitchFamily="34" charset="0"/>
              </a:rPr>
              <a:t>, </a:t>
            </a:r>
            <a:r>
              <a:rPr lang="en-GB" sz="2500" i="1" dirty="0" err="1">
                <a:latin typeface="Fibel Nord" panose="020B0603050302020204" pitchFamily="34" charset="0"/>
              </a:rPr>
              <a:t>Kulturen</a:t>
            </a:r>
            <a:r>
              <a:rPr lang="en-GB" sz="2500" i="1" dirty="0">
                <a:latin typeface="Fibel Nord" panose="020B0603050302020204" pitchFamily="34" charset="0"/>
              </a:rPr>
              <a:t>, </a:t>
            </a:r>
            <a:r>
              <a:rPr lang="en-GB" sz="2500" i="1" dirty="0" err="1">
                <a:latin typeface="Fibel Nord" panose="020B0603050302020204" pitchFamily="34" charset="0"/>
              </a:rPr>
              <a:t>Identitäten</a:t>
            </a:r>
            <a:r>
              <a:rPr lang="en-GB" sz="2500" i="1" dirty="0">
                <a:latin typeface="Fibel Nord" panose="020B0603050302020204" pitchFamily="34" charset="0"/>
              </a:rPr>
              <a:t>: </a:t>
            </a:r>
            <a:r>
              <a:rPr lang="en-GB" sz="2500" i="1" dirty="0" err="1">
                <a:latin typeface="Fibel Nord" panose="020B0603050302020204" pitchFamily="34" charset="0"/>
              </a:rPr>
              <a:t>Umbrüche</a:t>
            </a:r>
            <a:r>
              <a:rPr lang="en-GB" sz="2500" i="1" dirty="0">
                <a:latin typeface="Fibel Nord" panose="020B0603050302020204" pitchFamily="34" charset="0"/>
              </a:rPr>
              <a:t> </a:t>
            </a:r>
            <a:r>
              <a:rPr lang="en-GB" sz="2500" i="1" dirty="0" err="1">
                <a:latin typeface="Fibel Nord" panose="020B0603050302020204" pitchFamily="34" charset="0"/>
              </a:rPr>
              <a:t>durch</a:t>
            </a:r>
            <a:r>
              <a:rPr lang="en-GB" sz="2500" i="1" dirty="0">
                <a:latin typeface="Fibel Nord" panose="020B0603050302020204" pitchFamily="34" charset="0"/>
              </a:rPr>
              <a:t> </a:t>
            </a:r>
            <a:r>
              <a:rPr lang="en-GB" sz="2500" i="1" dirty="0" err="1">
                <a:latin typeface="Fibel Nord" panose="020B0603050302020204" pitchFamily="34" charset="0"/>
              </a:rPr>
              <a:t>Digitalisierung</a:t>
            </a:r>
            <a:r>
              <a:rPr lang="en-GB" sz="2500" i="1" dirty="0">
                <a:latin typeface="Fibel Nord" panose="020B0603050302020204" pitchFamily="34" charset="0"/>
              </a:rPr>
              <a:t>: </a:t>
            </a:r>
            <a:r>
              <a:rPr lang="en-GB" sz="2500" i="1" dirty="0" err="1">
                <a:latin typeface="Fibel Nord" panose="020B0603050302020204" pitchFamily="34" charset="0"/>
              </a:rPr>
              <a:t>Dokumentation</a:t>
            </a:r>
            <a:r>
              <a:rPr lang="en-GB" sz="2500" i="1" dirty="0">
                <a:latin typeface="Fibel Nord" panose="020B0603050302020204" pitchFamily="34" charset="0"/>
              </a:rPr>
              <a:t> </a:t>
            </a:r>
            <a:r>
              <a:rPr lang="en-GB" sz="2500" i="1" dirty="0" err="1">
                <a:latin typeface="Fibel Nord" panose="020B0603050302020204" pitchFamily="34" charset="0"/>
              </a:rPr>
              <a:t>zum</a:t>
            </a:r>
            <a:r>
              <a:rPr lang="en-GB" sz="2500" i="1" dirty="0">
                <a:latin typeface="Fibel Nord" panose="020B0603050302020204" pitchFamily="34" charset="0"/>
              </a:rPr>
              <a:t> 28. </a:t>
            </a:r>
            <a:r>
              <a:rPr lang="en-GB" sz="2500" i="1" dirty="0" err="1">
                <a:latin typeface="Fibel Nord" panose="020B0603050302020204" pitchFamily="34" charset="0"/>
              </a:rPr>
              <a:t>Kongress</a:t>
            </a:r>
            <a:r>
              <a:rPr lang="en-GB" sz="2500" i="1" dirty="0">
                <a:latin typeface="Fibel Nord" panose="020B0603050302020204" pitchFamily="34" charset="0"/>
              </a:rPr>
              <a:t> für </a:t>
            </a:r>
            <a:r>
              <a:rPr lang="en-GB" sz="2500" i="1" dirty="0" err="1">
                <a:latin typeface="Fibel Nord" panose="020B0603050302020204" pitchFamily="34" charset="0"/>
              </a:rPr>
              <a:t>Fremdsprachendidaktik</a:t>
            </a:r>
            <a:r>
              <a:rPr lang="en-GB" sz="2500" i="1" dirty="0">
                <a:latin typeface="Fibel Nord" panose="020B0603050302020204" pitchFamily="34" charset="0"/>
              </a:rPr>
              <a:t> der </a:t>
            </a:r>
            <a:r>
              <a:rPr lang="en-GB" sz="2500" i="1" dirty="0" err="1">
                <a:latin typeface="Fibel Nord" panose="020B0603050302020204" pitchFamily="34" charset="0"/>
              </a:rPr>
              <a:t>Deutschen</a:t>
            </a:r>
            <a:r>
              <a:rPr lang="en-GB" sz="2500" i="1" dirty="0">
                <a:latin typeface="Fibel Nord" panose="020B0603050302020204" pitchFamily="34" charset="0"/>
              </a:rPr>
              <a:t> Gesellschaft für </a:t>
            </a:r>
            <a:r>
              <a:rPr lang="en-GB" sz="2500" i="1" dirty="0" err="1">
                <a:latin typeface="Fibel Nord" panose="020B0603050302020204" pitchFamily="34" charset="0"/>
              </a:rPr>
              <a:t>Fremdsprachenforschung</a:t>
            </a:r>
            <a:r>
              <a:rPr lang="en-GB" sz="2500" i="1" dirty="0">
                <a:latin typeface="Fibel Nord" panose="020B0603050302020204" pitchFamily="34" charset="0"/>
              </a:rPr>
              <a:t> Würzburg 2019 </a:t>
            </a:r>
            <a:r>
              <a:rPr lang="en-GB" sz="2500" i="0" dirty="0">
                <a:latin typeface="Fibel Nord" panose="020B0603050302020204" pitchFamily="34" charset="0"/>
              </a:rPr>
              <a:t>(S. 81–92). </a:t>
            </a:r>
            <a:r>
              <a:rPr lang="en-GB" sz="2500" i="0" dirty="0" err="1">
                <a:latin typeface="Fibel Nord" panose="020B0603050302020204" pitchFamily="34" charset="0"/>
              </a:rPr>
              <a:t>wbv</a:t>
            </a:r>
            <a:r>
              <a:rPr lang="en-GB" sz="2500" i="0" dirty="0">
                <a:latin typeface="Fibel Nord" panose="020B0603050302020204" pitchFamily="34" charset="0"/>
              </a:rPr>
              <a:t> </a:t>
            </a:r>
            <a:r>
              <a:rPr lang="en-GB" sz="2500" i="0" dirty="0" err="1">
                <a:latin typeface="Fibel Nord" panose="020B0603050302020204" pitchFamily="34" charset="0"/>
              </a:rPr>
              <a:t>Publikation</a:t>
            </a:r>
            <a:r>
              <a:rPr lang="en-GB" sz="2500" i="0" dirty="0">
                <a:latin typeface="Fibel Nord" panose="020B0603050302020204" pitchFamily="34" charset="0"/>
              </a:rPr>
              <a:t>.</a:t>
            </a:r>
            <a:endParaRPr lang="en-GB" sz="2500" dirty="0">
              <a:latin typeface="Fibel Nord" panose="020B0603050302020204" pitchFamily="34" charset="0"/>
            </a:endParaRPr>
          </a:p>
          <a:p>
            <a:r>
              <a:rPr lang="en-US" sz="2500" dirty="0">
                <a:latin typeface="Fibel Nord" panose="020B0603050302020204" pitchFamily="34" charset="0"/>
              </a:rPr>
              <a:t>Higgins, E. L. &amp; Raskind, M. H. (2005). The Compensatory Effectiveness of the </a:t>
            </a:r>
            <a:r>
              <a:rPr lang="en-US" sz="2500" dirty="0" err="1">
                <a:latin typeface="Fibel Nord" panose="020B0603050302020204" pitchFamily="34" charset="0"/>
              </a:rPr>
              <a:t>Quicktionary</a:t>
            </a:r>
            <a:r>
              <a:rPr lang="en-US" sz="2500" dirty="0">
                <a:latin typeface="Fibel Nord" panose="020B0603050302020204" pitchFamily="34" charset="0"/>
              </a:rPr>
              <a:t> Reading Pen II on the Reading Comprehension of Students with Learning Disabilities. </a:t>
            </a:r>
            <a:r>
              <a:rPr lang="en-US" sz="2500" i="1" dirty="0">
                <a:latin typeface="Fibel Nord" panose="020B0603050302020204" pitchFamily="34" charset="0"/>
              </a:rPr>
              <a:t>Journal of Special Education Technology</a:t>
            </a:r>
            <a:r>
              <a:rPr lang="en-US" sz="2500" i="0" dirty="0">
                <a:latin typeface="Fibel Nord" panose="020B0603050302020204" pitchFamily="34" charset="0"/>
              </a:rPr>
              <a:t>, </a:t>
            </a:r>
            <a:r>
              <a:rPr lang="en-US" sz="2500" i="1" dirty="0">
                <a:latin typeface="Fibel Nord" panose="020B0603050302020204" pitchFamily="34" charset="0"/>
              </a:rPr>
              <a:t>Vol. 20</a:t>
            </a:r>
            <a:r>
              <a:rPr lang="en-US" sz="2500" i="0" dirty="0">
                <a:latin typeface="Fibel Nord" panose="020B0603050302020204" pitchFamily="34" charset="0"/>
              </a:rPr>
              <a:t>(1), 31–40.</a:t>
            </a:r>
            <a:endParaRPr lang="en-GB" sz="2500" dirty="0">
              <a:latin typeface="Fibel Nord" panose="020B0603050302020204" pitchFamily="34" charset="0"/>
            </a:endParaRPr>
          </a:p>
          <a:p>
            <a:r>
              <a:rPr lang="en-GB" sz="2500" dirty="0">
                <a:latin typeface="Fibel Nord" panose="020B0603050302020204" pitchFamily="34" charset="0"/>
              </a:rPr>
              <a:t>Hoel, R. (2021). Examining the Past, Present, and Future of Assistive Technology. </a:t>
            </a:r>
            <a:r>
              <a:rPr lang="en-GB" sz="2500" dirty="0">
                <a:latin typeface="Fibel Nord" panose="020B0603050302020204" pitchFamily="34" charset="0"/>
                <a:hlinkClick r:id="rId5"/>
              </a:rPr>
              <a:t>https://www.accessibility.com/blog/examining-the-past-present-and-future-of-assistive-technology</a:t>
            </a:r>
            <a:r>
              <a:rPr lang="en-GB" sz="2500" dirty="0">
                <a:latin typeface="Fibel Nord" panose="020B0603050302020204" pitchFamily="34" charset="0"/>
              </a:rPr>
              <a:t> last access on February 3</a:t>
            </a:r>
            <a:r>
              <a:rPr lang="en-GB" sz="2500" baseline="30000" dirty="0">
                <a:latin typeface="Fibel Nord" panose="020B0603050302020204" pitchFamily="34" charset="0"/>
              </a:rPr>
              <a:t>rd</a:t>
            </a:r>
            <a:r>
              <a:rPr lang="en-GB" sz="2500" dirty="0">
                <a:latin typeface="Fibel Nord" panose="020B0603050302020204" pitchFamily="34" charset="0"/>
              </a:rPr>
              <a:t>, 2025</a:t>
            </a:r>
          </a:p>
          <a:p>
            <a:r>
              <a:rPr lang="en-GB" sz="2500" dirty="0">
                <a:latin typeface="Fibel Nord" panose="020B0603050302020204" pitchFamily="34" charset="0"/>
              </a:rPr>
              <a:t>Hughes Sr, D. (2023). Difference Between Learning Disability and Intellectual Disability. https://eduedify.com/difference-between-learning-disability-and-intellectual-disability/#:~:text=Learning%20disabilities%20are%20specific%20difficulties%20in%20processing%20information,of%20limitations%20in%20intellectual%20functioning%20and%20adaptive%20behavior. (PDF)</a:t>
            </a:r>
          </a:p>
          <a:p>
            <a:r>
              <a:rPr lang="en-GB" sz="2500" dirty="0">
                <a:latin typeface="Fibel Nord" panose="020B0603050302020204" pitchFamily="34" charset="0"/>
              </a:rPr>
              <a:t>Kormos, J. &amp; Smith, A. M. (2024). Teaching Languages to Students with Specific Learning Differences (2. </a:t>
            </a:r>
            <a:r>
              <a:rPr lang="en-GB" sz="2500" dirty="0" err="1">
                <a:latin typeface="Fibel Nord" panose="020B0603050302020204" pitchFamily="34" charset="0"/>
              </a:rPr>
              <a:t>Aufl</a:t>
            </a:r>
            <a:r>
              <a:rPr lang="en-GB" sz="2500" dirty="0">
                <a:latin typeface="Fibel Nord" panose="020B0603050302020204" pitchFamily="34" charset="0"/>
              </a:rPr>
              <a:t>.). mm textbooks. </a:t>
            </a:r>
          </a:p>
          <a:p>
            <a:r>
              <a:rPr lang="en-US" sz="2500" dirty="0">
                <a:latin typeface="Fibel Nord" panose="020B0603050302020204" pitchFamily="34" charset="0"/>
              </a:rPr>
              <a:t>Luna, R. E. (2024). </a:t>
            </a:r>
            <a:r>
              <a:rPr lang="en-US" sz="2500" i="1" dirty="0">
                <a:latin typeface="Fibel Nord" panose="020B0603050302020204" pitchFamily="34" charset="0"/>
              </a:rPr>
              <a:t>What is Intellectual Disability?</a:t>
            </a:r>
            <a:r>
              <a:rPr lang="en-US" sz="2500" i="0" dirty="0">
                <a:latin typeface="Fibel Nord" panose="020B0603050302020204" pitchFamily="34" charset="0"/>
              </a:rPr>
              <a:t> </a:t>
            </a:r>
            <a:r>
              <a:rPr lang="en-US" sz="2500" i="0" dirty="0">
                <a:latin typeface="Fibel Nord" panose="020B0603050302020204" pitchFamily="34" charset="0"/>
                <a:hlinkClick r:id="rId6"/>
              </a:rPr>
              <a:t>https://www.psychiatry.org/patients-families/intellectual-disability/what-is-intellectual-disability</a:t>
            </a:r>
            <a:r>
              <a:rPr lang="en-US" sz="2500" i="0" dirty="0">
                <a:latin typeface="Fibel Nord" panose="020B0603050302020204" pitchFamily="34" charset="0"/>
              </a:rPr>
              <a:t> last access on February 5</a:t>
            </a:r>
            <a:r>
              <a:rPr lang="en-US" sz="2500" i="0" baseline="30000" dirty="0">
                <a:latin typeface="Fibel Nord" panose="020B0603050302020204" pitchFamily="34" charset="0"/>
              </a:rPr>
              <a:t>th</a:t>
            </a:r>
            <a:r>
              <a:rPr lang="en-US" sz="2500" i="0" dirty="0">
                <a:latin typeface="Fibel Nord" panose="020B0603050302020204" pitchFamily="34" charset="0"/>
              </a:rPr>
              <a:t>, 2025</a:t>
            </a:r>
            <a:endParaRPr lang="en-GB" sz="2500" dirty="0">
              <a:latin typeface="Fibel Nord" panose="020B0603050302020204" pitchFamily="34" charset="0"/>
            </a:endParaRPr>
          </a:p>
          <a:p>
            <a:endParaRPr lang="en-GB" sz="2400" dirty="0">
              <a:latin typeface="Fibel Nord" panose="020B0603050302020204" pitchFamily="34" charset="0"/>
            </a:endParaRPr>
          </a:p>
          <a:p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CF2AD5-E586-1012-9924-1B396A7EA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22</a:t>
            </a:fld>
            <a:endParaRPr lang="en-US"/>
          </a:p>
        </p:txBody>
      </p:sp>
      <p:pic>
        <p:nvPicPr>
          <p:cNvPr id="5" name="slide 22">
            <a:hlinkClick r:id="" action="ppaction://media"/>
            <a:extLst>
              <a:ext uri="{FF2B5EF4-FFF2-40B4-BE49-F238E27FC236}">
                <a16:creationId xmlns:a16="http://schemas.microsoft.com/office/drawing/2014/main" id="{F7AF64FF-9A37-244A-97DA-2A5E04FD8C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87319" y="5405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72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457"/>
    </mc:Choice>
    <mc:Fallback>
      <p:transition spd="slow" advTm="184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76073-28F8-EE4E-289C-8A45BA4F7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0FCCB2-D849-5ECC-1C65-F2F5CF4C4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Sources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0600B9-5DDE-DEB2-4613-48171B7E5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GB" sz="4800" dirty="0">
                <a:latin typeface="Fibel Nord" panose="020B0603050302020204" pitchFamily="34" charset="0"/>
              </a:rPr>
              <a:t>McDaniel, K. (2021). Assessing Technology for Accessibility: Assistive Technology. </a:t>
            </a:r>
            <a:r>
              <a:rPr lang="en-GB" sz="4800" dirty="0">
                <a:latin typeface="Fibel Nord" panose="020B0603050302020204" pitchFamily="34" charset="0"/>
                <a:hlinkClick r:id="rId2"/>
              </a:rPr>
              <a:t>https://www.accessibility.com/blog/assessing-technology-for-accessibility-assistive-technology</a:t>
            </a:r>
            <a:r>
              <a:rPr lang="en-GB" sz="4800" dirty="0">
                <a:latin typeface="Fibel Nord" panose="020B0603050302020204" pitchFamily="34" charset="0"/>
              </a:rPr>
              <a:t> last access on February 3</a:t>
            </a:r>
            <a:r>
              <a:rPr lang="en-GB" sz="4800" baseline="30000" dirty="0">
                <a:latin typeface="Fibel Nord" panose="020B0603050302020204" pitchFamily="34" charset="0"/>
              </a:rPr>
              <a:t>rd</a:t>
            </a:r>
            <a:r>
              <a:rPr lang="en-GB" sz="4800" dirty="0">
                <a:latin typeface="Fibel Nord" panose="020B0603050302020204" pitchFamily="34" charset="0"/>
              </a:rPr>
              <a:t>, 2025</a:t>
            </a:r>
          </a:p>
          <a:p>
            <a:r>
              <a:rPr lang="en-GB" sz="4800" dirty="0">
                <a:latin typeface="Fibel Nord" panose="020B0603050302020204" pitchFamily="34" charset="0"/>
              </a:rPr>
              <a:t>Ministerium für </a:t>
            </a:r>
            <a:r>
              <a:rPr lang="en-GB" sz="4800" dirty="0" err="1">
                <a:latin typeface="Fibel Nord" panose="020B0603050302020204" pitchFamily="34" charset="0"/>
              </a:rPr>
              <a:t>Kultus</a:t>
            </a:r>
            <a:r>
              <a:rPr lang="en-GB" sz="4800" dirty="0">
                <a:latin typeface="Fibel Nord" panose="020B0603050302020204" pitchFamily="34" charset="0"/>
              </a:rPr>
              <a:t>, </a:t>
            </a:r>
            <a:r>
              <a:rPr lang="en-GB" sz="4800" dirty="0" err="1">
                <a:latin typeface="Fibel Nord" panose="020B0603050302020204" pitchFamily="34" charset="0"/>
              </a:rPr>
              <a:t>Jugend</a:t>
            </a:r>
            <a:r>
              <a:rPr lang="en-GB" sz="4800" dirty="0">
                <a:latin typeface="Fibel Nord" panose="020B0603050302020204" pitchFamily="34" charset="0"/>
              </a:rPr>
              <a:t> und Sport Baden-Württemberg. (2022). </a:t>
            </a:r>
            <a:r>
              <a:rPr lang="en-GB" sz="4800" dirty="0" err="1">
                <a:latin typeface="Fibel Nord" panose="020B0603050302020204" pitchFamily="34" charset="0"/>
              </a:rPr>
              <a:t>Bildungsplan</a:t>
            </a:r>
            <a:r>
              <a:rPr lang="en-GB" sz="4800" dirty="0">
                <a:latin typeface="Fibel Nord" panose="020B0603050302020204" pitchFamily="34" charset="0"/>
              </a:rPr>
              <a:t> </a:t>
            </a:r>
            <a:r>
              <a:rPr lang="en-GB" sz="4800" dirty="0" err="1">
                <a:latin typeface="Fibel Nord" panose="020B0603050302020204" pitchFamily="34" charset="0"/>
              </a:rPr>
              <a:t>Förderschwerpunkt</a:t>
            </a:r>
            <a:r>
              <a:rPr lang="en-GB" sz="4800" dirty="0">
                <a:latin typeface="Fibel Nord" panose="020B0603050302020204" pitchFamily="34" charset="0"/>
              </a:rPr>
              <a:t> </a:t>
            </a:r>
            <a:r>
              <a:rPr lang="en-GB" sz="4800" dirty="0" err="1">
                <a:latin typeface="Fibel Nord" panose="020B0603050302020204" pitchFamily="34" charset="0"/>
              </a:rPr>
              <a:t>Geistige</a:t>
            </a:r>
            <a:r>
              <a:rPr lang="en-GB" sz="4800" dirty="0">
                <a:latin typeface="Fibel Nord" panose="020B0603050302020204" pitchFamily="34" charset="0"/>
              </a:rPr>
              <a:t> </a:t>
            </a:r>
            <a:r>
              <a:rPr lang="en-GB" sz="4800" dirty="0" err="1">
                <a:latin typeface="Fibel Nord" panose="020B0603050302020204" pitchFamily="34" charset="0"/>
              </a:rPr>
              <a:t>Entwicklung</a:t>
            </a:r>
            <a:r>
              <a:rPr lang="en-GB" sz="4800" dirty="0">
                <a:latin typeface="Fibel Nord" panose="020B0603050302020204" pitchFamily="34" charset="0"/>
              </a:rPr>
              <a:t>. </a:t>
            </a:r>
            <a:r>
              <a:rPr lang="en-GB" sz="4800" dirty="0">
                <a:latin typeface="Fibel Nord" panose="020B0603050302020204" pitchFamily="34" charset="0"/>
                <a:hlinkClick r:id="rId3"/>
              </a:rPr>
              <a:t>https://www.bildungsplaene-bw.de/,Lde/LS/BP2022BW/SOP/GENT/TEIL-C/MFR</a:t>
            </a:r>
            <a:r>
              <a:rPr lang="en-GB" sz="4800" dirty="0">
                <a:latin typeface="Fibel Nord" panose="020B0603050302020204" pitchFamily="34" charset="0"/>
              </a:rPr>
              <a:t> </a:t>
            </a:r>
          </a:p>
          <a:p>
            <a:r>
              <a:rPr lang="en-GB" sz="4800" dirty="0">
                <a:latin typeface="Fibel Nord" panose="020B0603050302020204" pitchFamily="34" charset="0"/>
              </a:rPr>
              <a:t>Neese, B. (n.d.). 15 Assistive Technology Tools &amp; Resources For Students With Disabilities. </a:t>
            </a:r>
            <a:r>
              <a:rPr lang="en-GB" sz="4800" dirty="0">
                <a:latin typeface="Fibel Nord" panose="020B0603050302020204" pitchFamily="34" charset="0"/>
                <a:hlinkClick r:id="rId4"/>
              </a:rPr>
              <a:t>https://www.teachthought.com/technology/assistive-technology/</a:t>
            </a:r>
            <a:r>
              <a:rPr lang="en-GB" sz="4800" dirty="0">
                <a:latin typeface="Fibel Nord" panose="020B0603050302020204" pitchFamily="34" charset="0"/>
              </a:rPr>
              <a:t> last access on February 8</a:t>
            </a:r>
            <a:r>
              <a:rPr lang="en-GB" sz="4800" baseline="30000" dirty="0">
                <a:latin typeface="Fibel Nord" panose="020B0603050302020204" pitchFamily="34" charset="0"/>
              </a:rPr>
              <a:t>th</a:t>
            </a:r>
            <a:r>
              <a:rPr lang="en-GB" sz="4800" dirty="0">
                <a:latin typeface="Fibel Nord" panose="020B0603050302020204" pitchFamily="34" charset="0"/>
              </a:rPr>
              <a:t>, 2025</a:t>
            </a:r>
          </a:p>
          <a:p>
            <a:r>
              <a:rPr lang="en-US" sz="4800" dirty="0">
                <a:latin typeface="Fibel Nord" panose="020B0603050302020204" pitchFamily="34" charset="0"/>
              </a:rPr>
              <a:t>Nordström, T., Nilsson, S., Gustafson, S. &amp; Svensson, I. (2019). Assistive technology applications for students with reading difficulties: special education teachers’ experiences and perceptions. </a:t>
            </a:r>
            <a:r>
              <a:rPr lang="en-US" sz="4800" i="1" dirty="0">
                <a:latin typeface="Fibel Nord" panose="020B0603050302020204" pitchFamily="34" charset="0"/>
              </a:rPr>
              <a:t>Disability and Rehabilitation: Assistive Technology</a:t>
            </a:r>
            <a:r>
              <a:rPr lang="en-US" sz="4800" i="0" dirty="0">
                <a:latin typeface="Fibel Nord" panose="020B0603050302020204" pitchFamily="34" charset="0"/>
              </a:rPr>
              <a:t>, </a:t>
            </a:r>
            <a:r>
              <a:rPr lang="en-US" sz="4800" i="1" dirty="0">
                <a:latin typeface="Fibel Nord" panose="020B0603050302020204" pitchFamily="34" charset="0"/>
              </a:rPr>
              <a:t>Vol.14</a:t>
            </a:r>
            <a:r>
              <a:rPr lang="en-US" sz="4800" i="0" dirty="0">
                <a:latin typeface="Fibel Nord" panose="020B0603050302020204" pitchFamily="34" charset="0"/>
              </a:rPr>
              <a:t>(8), 798–808. </a:t>
            </a:r>
          </a:p>
          <a:p>
            <a:r>
              <a:rPr lang="de-DE" sz="4800" dirty="0">
                <a:latin typeface="Fibel Nord" panose="020B0603050302020204" pitchFamily="34" charset="0"/>
              </a:rPr>
              <a:t>Scholz, M. &amp; </a:t>
            </a:r>
            <a:r>
              <a:rPr lang="de-DE" sz="4800" dirty="0" err="1">
                <a:latin typeface="Fibel Nord" panose="020B0603050302020204" pitchFamily="34" charset="0"/>
              </a:rPr>
              <a:t>Stegkemper</a:t>
            </a:r>
            <a:r>
              <a:rPr lang="de-DE" sz="4800" dirty="0">
                <a:latin typeface="Fibel Nord" panose="020B0603050302020204" pitchFamily="34" charset="0"/>
              </a:rPr>
              <a:t>, J. M. (2024). </a:t>
            </a:r>
            <a:r>
              <a:rPr lang="de-DE" sz="4800" i="1" dirty="0">
                <a:latin typeface="Fibel Nord" panose="020B0603050302020204" pitchFamily="34" charset="0"/>
              </a:rPr>
              <a:t>Unterstützte Kommunikation: Grundfragen und Strategien</a:t>
            </a:r>
            <a:r>
              <a:rPr lang="de-DE" sz="4800" i="0" dirty="0">
                <a:latin typeface="Fibel Nord" panose="020B0603050302020204" pitchFamily="34" charset="0"/>
              </a:rPr>
              <a:t> (2. Aufl.). Ernst Reinhardt Verlag. </a:t>
            </a:r>
            <a:endParaRPr lang="en-GB" sz="4800" dirty="0">
              <a:latin typeface="Fibel Nord" panose="020B0603050302020204" pitchFamily="34" charset="0"/>
            </a:endParaRPr>
          </a:p>
          <a:p>
            <a:r>
              <a:rPr lang="en-GB" sz="4800" dirty="0">
                <a:latin typeface="Fibel Nord" panose="020B0603050302020204" pitchFamily="34" charset="0"/>
              </a:rPr>
              <a:t>Reading Rockets (n.d.). Basics: Phonological and Phonemic Awareness. </a:t>
            </a:r>
            <a:r>
              <a:rPr lang="en-GB" sz="4800" dirty="0">
                <a:latin typeface="Fibel Nord" panose="020B0603050302020204" pitchFamily="34" charset="0"/>
                <a:hlinkClick r:id="rId5"/>
              </a:rPr>
              <a:t>https://www.readingrockets.org/reading-101/reading-and-writing-basics/phonological-and-phonemic-awareness</a:t>
            </a:r>
            <a:r>
              <a:rPr lang="en-GB" sz="4800" dirty="0">
                <a:latin typeface="Fibel Nord" panose="020B0603050302020204" pitchFamily="34" charset="0"/>
              </a:rPr>
              <a:t> last access on February 10</a:t>
            </a:r>
            <a:r>
              <a:rPr lang="en-GB" sz="4800" baseline="30000" dirty="0">
                <a:latin typeface="Fibel Nord" panose="020B0603050302020204" pitchFamily="34" charset="0"/>
              </a:rPr>
              <a:t>th</a:t>
            </a:r>
            <a:r>
              <a:rPr lang="en-GB" sz="4800" dirty="0">
                <a:latin typeface="Fibel Nord" panose="020B0603050302020204" pitchFamily="34" charset="0"/>
              </a:rPr>
              <a:t>, 2025</a:t>
            </a:r>
          </a:p>
          <a:p>
            <a:r>
              <a:rPr lang="en-GB" sz="4800" dirty="0">
                <a:latin typeface="Fibel Nord" panose="020B0603050302020204" pitchFamily="34" charset="0"/>
              </a:rPr>
              <a:t>Rossa, H. (2015). </a:t>
            </a:r>
            <a:r>
              <a:rPr lang="en-GB" sz="4800" dirty="0" err="1">
                <a:latin typeface="Fibel Nord" panose="020B0603050302020204" pitchFamily="34" charset="0"/>
              </a:rPr>
              <a:t>Lerngelegenheiten</a:t>
            </a:r>
            <a:r>
              <a:rPr lang="en-GB" sz="4800" dirty="0">
                <a:latin typeface="Fibel Nord" panose="020B0603050302020204" pitchFamily="34" charset="0"/>
              </a:rPr>
              <a:t> </a:t>
            </a:r>
            <a:r>
              <a:rPr lang="en-GB" sz="4800" dirty="0" err="1">
                <a:latin typeface="Fibel Nord" panose="020B0603050302020204" pitchFamily="34" charset="0"/>
              </a:rPr>
              <a:t>im</a:t>
            </a:r>
            <a:r>
              <a:rPr lang="en-GB" sz="4800" dirty="0">
                <a:latin typeface="Fibel Nord" panose="020B0603050302020204" pitchFamily="34" charset="0"/>
              </a:rPr>
              <a:t> </a:t>
            </a:r>
            <a:r>
              <a:rPr lang="en-GB" sz="4800" dirty="0" err="1">
                <a:latin typeface="Fibel Nord" panose="020B0603050302020204" pitchFamily="34" charset="0"/>
              </a:rPr>
              <a:t>inklusiven</a:t>
            </a:r>
            <a:r>
              <a:rPr lang="en-GB" sz="4800" dirty="0">
                <a:latin typeface="Fibel Nord" panose="020B0603050302020204" pitchFamily="34" charset="0"/>
              </a:rPr>
              <a:t> </a:t>
            </a:r>
            <a:r>
              <a:rPr lang="en-GB" sz="4800" dirty="0" err="1">
                <a:latin typeface="Fibel Nord" panose="020B0603050302020204" pitchFamily="34" charset="0"/>
              </a:rPr>
              <a:t>Englischunterricht</a:t>
            </a:r>
            <a:r>
              <a:rPr lang="en-GB" sz="4800" dirty="0">
                <a:latin typeface="Fibel Nord" panose="020B0603050302020204" pitchFamily="34" charset="0"/>
              </a:rPr>
              <a:t> für </a:t>
            </a:r>
            <a:r>
              <a:rPr lang="en-GB" sz="4800" dirty="0" err="1">
                <a:latin typeface="Fibel Nord" panose="020B0603050302020204" pitchFamily="34" charset="0"/>
              </a:rPr>
              <a:t>Schülerinnen</a:t>
            </a:r>
            <a:r>
              <a:rPr lang="en-GB" sz="4800" dirty="0">
                <a:latin typeface="Fibel Nord" panose="020B0603050302020204" pitchFamily="34" charset="0"/>
              </a:rPr>
              <a:t> und </a:t>
            </a:r>
            <a:r>
              <a:rPr lang="en-GB" sz="4800" dirty="0" err="1">
                <a:latin typeface="Fibel Nord" panose="020B0603050302020204" pitchFamily="34" charset="0"/>
              </a:rPr>
              <a:t>Schüler</a:t>
            </a:r>
            <a:r>
              <a:rPr lang="en-GB" sz="4800" dirty="0">
                <a:latin typeface="Fibel Nord" panose="020B0603050302020204" pitchFamily="34" charset="0"/>
              </a:rPr>
              <a:t> </a:t>
            </a:r>
            <a:r>
              <a:rPr lang="en-GB" sz="4800" dirty="0" err="1">
                <a:latin typeface="Fibel Nord" panose="020B0603050302020204" pitchFamily="34" charset="0"/>
              </a:rPr>
              <a:t>mit</a:t>
            </a:r>
            <a:r>
              <a:rPr lang="en-GB" sz="4800" dirty="0">
                <a:latin typeface="Fibel Nord" panose="020B0603050302020204" pitchFamily="34" charset="0"/>
              </a:rPr>
              <a:t> </a:t>
            </a:r>
            <a:r>
              <a:rPr lang="en-GB" sz="4800" dirty="0" err="1">
                <a:latin typeface="Fibel Nord" panose="020B0603050302020204" pitchFamily="34" charset="0"/>
              </a:rPr>
              <a:t>Förderbedarf</a:t>
            </a:r>
            <a:r>
              <a:rPr lang="en-GB" sz="4800" dirty="0">
                <a:latin typeface="Fibel Nord" panose="020B0603050302020204" pitchFamily="34" charset="0"/>
              </a:rPr>
              <a:t> </a:t>
            </a:r>
            <a:r>
              <a:rPr lang="en-GB" sz="4800" dirty="0" err="1">
                <a:latin typeface="Fibel Nord" panose="020B0603050302020204" pitchFamily="34" charset="0"/>
              </a:rPr>
              <a:t>im</a:t>
            </a:r>
            <a:r>
              <a:rPr lang="en-GB" sz="4800" dirty="0">
                <a:latin typeface="Fibel Nord" panose="020B0603050302020204" pitchFamily="34" charset="0"/>
              </a:rPr>
              <a:t> </a:t>
            </a:r>
            <a:r>
              <a:rPr lang="en-GB" sz="4800" dirty="0" err="1">
                <a:latin typeface="Fibel Nord" panose="020B0603050302020204" pitchFamily="34" charset="0"/>
              </a:rPr>
              <a:t>Bereich</a:t>
            </a:r>
            <a:r>
              <a:rPr lang="en-GB" sz="4800" dirty="0">
                <a:latin typeface="Fibel Nord" panose="020B0603050302020204" pitchFamily="34" charset="0"/>
              </a:rPr>
              <a:t> der </a:t>
            </a:r>
            <a:r>
              <a:rPr lang="en-GB" sz="4800" dirty="0" err="1">
                <a:latin typeface="Fibel Nord" panose="020B0603050302020204" pitchFamily="34" charset="0"/>
              </a:rPr>
              <a:t>geistigen</a:t>
            </a:r>
            <a:r>
              <a:rPr lang="en-GB" sz="4800" dirty="0">
                <a:latin typeface="Fibel Nord" panose="020B0603050302020204" pitchFamily="34" charset="0"/>
              </a:rPr>
              <a:t> </a:t>
            </a:r>
            <a:r>
              <a:rPr lang="en-GB" sz="4800" dirty="0" err="1">
                <a:latin typeface="Fibel Nord" panose="020B0603050302020204" pitchFamily="34" charset="0"/>
              </a:rPr>
              <a:t>Entwicklung</a:t>
            </a:r>
            <a:r>
              <a:rPr lang="en-GB" sz="4800" dirty="0">
                <a:latin typeface="Fibel Nord" panose="020B0603050302020204" pitchFamily="34" charset="0"/>
              </a:rPr>
              <a:t>. In C. M. Bongartz &amp; A. Rohde (</a:t>
            </a:r>
            <a:r>
              <a:rPr lang="en-GB" sz="4800" dirty="0" err="1">
                <a:latin typeface="Fibel Nord" panose="020B0603050302020204" pitchFamily="34" charset="0"/>
              </a:rPr>
              <a:t>Hrsg</a:t>
            </a:r>
            <a:r>
              <a:rPr lang="en-GB" sz="4800" dirty="0">
                <a:latin typeface="Fibel Nord" panose="020B0603050302020204" pitchFamily="34" charset="0"/>
              </a:rPr>
              <a:t>.), </a:t>
            </a:r>
            <a:r>
              <a:rPr lang="en-GB" sz="4800" dirty="0" err="1">
                <a:latin typeface="Fibel Nord" panose="020B0603050302020204" pitchFamily="34" charset="0"/>
              </a:rPr>
              <a:t>Inklusion</a:t>
            </a:r>
            <a:r>
              <a:rPr lang="en-GB" sz="4800" dirty="0">
                <a:latin typeface="Fibel Nord" panose="020B0603050302020204" pitchFamily="34" charset="0"/>
              </a:rPr>
              <a:t> </a:t>
            </a:r>
            <a:r>
              <a:rPr lang="en-GB" sz="4800" dirty="0" err="1">
                <a:latin typeface="Fibel Nord" panose="020B0603050302020204" pitchFamily="34" charset="0"/>
              </a:rPr>
              <a:t>im</a:t>
            </a:r>
            <a:r>
              <a:rPr lang="en-GB" sz="4800" dirty="0">
                <a:latin typeface="Fibel Nord" panose="020B0603050302020204" pitchFamily="34" charset="0"/>
              </a:rPr>
              <a:t> </a:t>
            </a:r>
            <a:r>
              <a:rPr lang="en-GB" sz="4800" dirty="0" err="1">
                <a:latin typeface="Fibel Nord" panose="020B0603050302020204" pitchFamily="34" charset="0"/>
              </a:rPr>
              <a:t>Englischunterricht</a:t>
            </a:r>
            <a:r>
              <a:rPr lang="en-GB" sz="4800" dirty="0">
                <a:latin typeface="Fibel Nord" panose="020B0603050302020204" pitchFamily="34" charset="0"/>
              </a:rPr>
              <a:t> (S. 169–184). Peter Lang.</a:t>
            </a:r>
          </a:p>
          <a:p>
            <a:r>
              <a:rPr lang="en-GB" sz="4800" dirty="0">
                <a:latin typeface="Fibel Nord" panose="020B0603050302020204" pitchFamily="34" charset="0"/>
              </a:rPr>
              <a:t>Ruxandra, C. (2022). Using Assistive Technology to Improve Decoding Skills in Special Educational Needs (SEN) Students. Review of </a:t>
            </a:r>
            <a:r>
              <a:rPr lang="en-GB" sz="4800" dirty="0" err="1">
                <a:latin typeface="Fibel Nord" panose="020B0603050302020204" pitchFamily="34" charset="0"/>
              </a:rPr>
              <a:t>Psychopedagogy</a:t>
            </a:r>
            <a:r>
              <a:rPr lang="en-GB" sz="4800" dirty="0">
                <a:latin typeface="Fibel Nord" panose="020B0603050302020204" pitchFamily="34" charset="0"/>
              </a:rPr>
              <a:t>, Volume 11(1), 43–52. </a:t>
            </a:r>
          </a:p>
          <a:p>
            <a:r>
              <a:rPr lang="en-US" sz="4800" dirty="0" err="1">
                <a:latin typeface="Fibel Nord" panose="020B0603050302020204" pitchFamily="34" charset="0"/>
              </a:rPr>
              <a:t>theReadingWell</a:t>
            </a:r>
            <a:r>
              <a:rPr lang="en-US" sz="4800" dirty="0">
                <a:latin typeface="Fibel Nord" panose="020B0603050302020204" pitchFamily="34" charset="0"/>
              </a:rPr>
              <a:t> (</a:t>
            </a:r>
            <a:r>
              <a:rPr lang="en-US" sz="4800" dirty="0" err="1">
                <a:latin typeface="Fibel Nord" panose="020B0603050302020204" pitchFamily="34" charset="0"/>
              </a:rPr>
              <a:t>Hrsg</a:t>
            </a:r>
            <a:r>
              <a:rPr lang="en-US" sz="4800" dirty="0">
                <a:latin typeface="Fibel Nord" panose="020B0603050302020204" pitchFamily="34" charset="0"/>
              </a:rPr>
              <a:t>.) (n.d.). </a:t>
            </a:r>
            <a:r>
              <a:rPr lang="en-US" sz="4800" i="1" dirty="0">
                <a:latin typeface="Fibel Nord" panose="020B0603050302020204" pitchFamily="34" charset="0"/>
              </a:rPr>
              <a:t>Hardware Guide: Assistive Technology for Dyslexia</a:t>
            </a:r>
            <a:r>
              <a:rPr lang="en-US" sz="4800" i="0" dirty="0">
                <a:latin typeface="Fibel Nord" panose="020B0603050302020204" pitchFamily="34" charset="0"/>
              </a:rPr>
              <a:t>. </a:t>
            </a:r>
            <a:r>
              <a:rPr lang="en-US" sz="4800" i="0" dirty="0">
                <a:latin typeface="Fibel Nord" panose="020B0603050302020204" pitchFamily="34" charset="0"/>
                <a:hlinkClick r:id="rId6"/>
              </a:rPr>
              <a:t>https://www.dyslexia-reading-well.com/assistive-technology-for-dyslexia.html#:~:text=There%20are%20essentially%20two%20kinds%20of%20electronic%20pens,to%20understand%20the%20difference%20before%20we%20discuss%20brands</a:t>
            </a:r>
            <a:r>
              <a:rPr lang="en-US" sz="4800" i="0" dirty="0">
                <a:latin typeface="Fibel Nord" panose="020B0603050302020204" pitchFamily="34" charset="0"/>
              </a:rPr>
              <a:t> last access on February 8</a:t>
            </a:r>
            <a:r>
              <a:rPr lang="en-US" sz="4800" i="0" baseline="30000" dirty="0">
                <a:latin typeface="Fibel Nord" panose="020B0603050302020204" pitchFamily="34" charset="0"/>
              </a:rPr>
              <a:t>th</a:t>
            </a:r>
            <a:r>
              <a:rPr lang="en-US" sz="4800" i="0" dirty="0">
                <a:latin typeface="Fibel Nord" panose="020B0603050302020204" pitchFamily="34" charset="0"/>
              </a:rPr>
              <a:t>, 2025</a:t>
            </a:r>
            <a:endParaRPr lang="en-GB" sz="4800" dirty="0">
              <a:latin typeface="Fibel Nord" panose="020B0603050302020204" pitchFamily="34" charset="0"/>
            </a:endParaRPr>
          </a:p>
          <a:p>
            <a:r>
              <a:rPr lang="en-GB" sz="4800" dirty="0">
                <a:latin typeface="Fibel Nord" panose="020B0603050302020204" pitchFamily="34" charset="0"/>
              </a:rPr>
              <a:t>UNESCO Institute for Statistics. (n.d.). Special needs education. </a:t>
            </a:r>
            <a:r>
              <a:rPr lang="en-GB" sz="4800" dirty="0">
                <a:latin typeface="Fibel Nord" panose="020B0603050302020204" pitchFamily="34" charset="0"/>
                <a:hlinkClick r:id="rId7"/>
              </a:rPr>
              <a:t>https://uis.unesco.org/en/glossary-term/special-needs-education</a:t>
            </a:r>
            <a:r>
              <a:rPr lang="en-GB" sz="4800" dirty="0">
                <a:latin typeface="Fibel Nord" panose="020B0603050302020204" pitchFamily="34" charset="0"/>
              </a:rPr>
              <a:t> last access on February 5</a:t>
            </a:r>
            <a:r>
              <a:rPr lang="en-GB" sz="4800" baseline="30000" dirty="0">
                <a:latin typeface="Fibel Nord" panose="020B0603050302020204" pitchFamily="34" charset="0"/>
              </a:rPr>
              <a:t>th</a:t>
            </a:r>
            <a:r>
              <a:rPr lang="en-GB" sz="4800" dirty="0">
                <a:latin typeface="Fibel Nord" panose="020B0603050302020204" pitchFamily="34" charset="0"/>
              </a:rPr>
              <a:t>, 2025</a:t>
            </a:r>
          </a:p>
          <a:p>
            <a:r>
              <a:rPr lang="en-GB" sz="4800" dirty="0">
                <a:latin typeface="Fibel Nord" panose="020B0603050302020204" pitchFamily="34" charset="0"/>
              </a:rPr>
              <a:t>World Health Organization (</a:t>
            </a:r>
            <a:r>
              <a:rPr lang="en-GB" sz="4800" dirty="0" err="1">
                <a:latin typeface="Fibel Nord" panose="020B0603050302020204" pitchFamily="34" charset="0"/>
              </a:rPr>
              <a:t>Hrsg</a:t>
            </a:r>
            <a:r>
              <a:rPr lang="en-GB" sz="4800" dirty="0">
                <a:latin typeface="Fibel Nord" panose="020B0603050302020204" pitchFamily="34" charset="0"/>
              </a:rPr>
              <a:t>.). (2001). ICF: International Classification of Functioning, Disability and Health. https://www.bing.com/ck/a?!&amp;&amp;p=77a28e4e20c1719717375cdf66c6a37187fe1619ea2b2caeb3b6aac91f097869JmltdHM9MTczOTMxODQwMA&amp;ptn=3&amp;ver=2&amp;hsh=4&amp;fclid=044e70f7-ba9e-6573-0b0f-7f81bb5264ff&amp;u=a1aHR0cHM6Ly9hcHBzLndoby5pbnQvaXJpcy9iaXRzdHJlYW0vaGFuZGxlLzEwNjY1LzQyNDA3LzkyNDE1NDU0MjkucGRmP3NlcXVlbmNlPTE&amp;ntb=1 (PDF)</a:t>
            </a:r>
          </a:p>
          <a:p>
            <a:endParaRPr lang="en-GB" sz="2400" dirty="0">
              <a:latin typeface="Fibel Nord" panose="020B0603050302020204" pitchFamily="34" charset="0"/>
            </a:endParaRPr>
          </a:p>
          <a:p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57F3D90-7A72-7AB2-38DF-012AFBF83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2052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CF7A20-7F7F-6828-B0AE-90A7DBE54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Images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DF11A3-A5E6-02EC-289A-4DFBEF7A6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>
                <a:latin typeface="Fibel Nord" panose="020B0603050302020204" pitchFamily="34" charset="0"/>
              </a:rPr>
              <a:t>Image 1: </a:t>
            </a:r>
            <a:r>
              <a:rPr lang="en-GB" sz="2800" dirty="0">
                <a:latin typeface="Fibel Nord" panose="020B0603050302020204" pitchFamily="34" charset="0"/>
              </a:rPr>
              <a:t>World Health Organization (</a:t>
            </a:r>
            <a:r>
              <a:rPr lang="en-GB" sz="2800" dirty="0" err="1">
                <a:latin typeface="Fibel Nord" panose="020B0603050302020204" pitchFamily="34" charset="0"/>
              </a:rPr>
              <a:t>Hrsg</a:t>
            </a:r>
            <a:r>
              <a:rPr lang="en-GB" sz="2800" dirty="0">
                <a:latin typeface="Fibel Nord" panose="020B0603050302020204" pitchFamily="34" charset="0"/>
              </a:rPr>
              <a:t>.). (2001). ICF: International Classification of Functioning, Disability and Health.</a:t>
            </a:r>
            <a:r>
              <a:rPr lang="en-GB" dirty="0">
                <a:latin typeface="Fibel Nord" panose="020B0603050302020204" pitchFamily="34" charset="0"/>
              </a:rPr>
              <a:t> p.18. </a:t>
            </a:r>
            <a:r>
              <a:rPr lang="en-GB" sz="2800" dirty="0">
                <a:latin typeface="Fibel Nord" panose="020B0603050302020204" pitchFamily="34" charset="0"/>
              </a:rPr>
              <a:t>https://www.bing.com/ck/a?!&amp;&amp;p=77a28e4e20c1719717375cdf66c6a37187fe1619ea2b2caeb3b6aac91f097869JmltdHM9MTczOTMxODQwMA&amp;ptn=3&amp;ver=2&amp;hsh=4&amp;fclid=044e70f7-ba9e-6573-0b0f-7f81bb5264ff&amp;u=a1aHR0cHM6Ly9hcHBzLndoby5pbnQvaXJpcy9iaXRzdHJlYW0vaGFuZGxlLzEwNjY1LzQyNDA3LzkyNDE1NDU0MjkucGRmP3NlcXVlbmNlPTE&amp;ntb=1 (PDF)</a:t>
            </a:r>
            <a:endParaRPr lang="en-GB" dirty="0">
              <a:latin typeface="Fibel Nord" panose="020B06030503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Fibel Nord" panose="020B0603050302020204" pitchFamily="34" charset="0"/>
              </a:rPr>
              <a:t>Image 2: </a:t>
            </a:r>
            <a:r>
              <a:rPr lang="en-GB" sz="2800" dirty="0">
                <a:latin typeface="Fibel Nord" panose="020B0603050302020204" pitchFamily="34" charset="0"/>
              </a:rPr>
              <a:t>Kormos, J. &amp; Smith, A. M. (2024). Teaching Languages to Students with Specific Learning Differences (2. </a:t>
            </a:r>
            <a:r>
              <a:rPr lang="en-GB" sz="2800" dirty="0" err="1">
                <a:latin typeface="Fibel Nord" panose="020B0603050302020204" pitchFamily="34" charset="0"/>
              </a:rPr>
              <a:t>Aufl</a:t>
            </a:r>
            <a:r>
              <a:rPr lang="en-GB" sz="2800" dirty="0">
                <a:latin typeface="Fibel Nord" panose="020B0603050302020204" pitchFamily="34" charset="0"/>
              </a:rPr>
              <a:t>.). mm textbooks. p.27.</a:t>
            </a:r>
            <a:endParaRPr lang="en-GB" dirty="0">
              <a:latin typeface="Fibel Nord" panose="020B06030503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Fibel Nord" panose="020B0603050302020204" pitchFamily="34" charset="0"/>
              </a:rPr>
              <a:t>Image 3: </a:t>
            </a:r>
            <a:r>
              <a:rPr lang="en-GB" sz="2800" dirty="0">
                <a:latin typeface="Fibel Nord" panose="020B0603050302020204" pitchFamily="34" charset="0"/>
              </a:rPr>
              <a:t>Kormos, J. &amp; Smith, A. M. (2024). Teaching Languages to Students with Specific Learning Differences (2. </a:t>
            </a:r>
            <a:r>
              <a:rPr lang="en-GB" sz="2800" dirty="0" err="1">
                <a:latin typeface="Fibel Nord" panose="020B0603050302020204" pitchFamily="34" charset="0"/>
              </a:rPr>
              <a:t>Aufl</a:t>
            </a:r>
            <a:r>
              <a:rPr lang="en-GB" sz="2800" dirty="0">
                <a:latin typeface="Fibel Nord" panose="020B0603050302020204" pitchFamily="34" charset="0"/>
              </a:rPr>
              <a:t>.). mm textbooks. p.28.</a:t>
            </a:r>
            <a:endParaRPr lang="en-GB" dirty="0">
              <a:latin typeface="Fibel Nord" panose="020B06030503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Fibel Nord" panose="020B0603050302020204" pitchFamily="34" charset="0"/>
              </a:rPr>
              <a:t>Image 4: </a:t>
            </a:r>
            <a:r>
              <a:rPr lang="en-GB" sz="2800" dirty="0">
                <a:latin typeface="Fibel Nord" panose="020B0603050302020204" pitchFamily="34" charset="0"/>
              </a:rPr>
              <a:t>Kormos, J. &amp; Smith, A. M. (2024). Teaching Languages to Students with Specific Learning Differences (2. </a:t>
            </a:r>
            <a:r>
              <a:rPr lang="en-GB" sz="2800" dirty="0" err="1">
                <a:latin typeface="Fibel Nord" panose="020B0603050302020204" pitchFamily="34" charset="0"/>
              </a:rPr>
              <a:t>Aufl</a:t>
            </a:r>
            <a:r>
              <a:rPr lang="en-GB" sz="2800" dirty="0">
                <a:latin typeface="Fibel Nord" panose="020B0603050302020204" pitchFamily="34" charset="0"/>
              </a:rPr>
              <a:t>.). mm textbooks.  p.30.</a:t>
            </a:r>
          </a:p>
          <a:p>
            <a:pPr marL="0" indent="0">
              <a:buNone/>
            </a:pPr>
            <a:endParaRPr lang="en-GB" dirty="0">
              <a:latin typeface="Fibel Nord" panose="020B060305030202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337045E-C910-56CE-9B57-A9A961CB7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716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22F514-492D-7E80-82C3-E79D44AF4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Appendix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C61497AA-7305-C072-D908-00D3E5A778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783" y="1811038"/>
            <a:ext cx="4134815" cy="2331688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DE834CE-82DC-B5DD-B336-5E7B7FE2A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25</a:t>
            </a:fld>
            <a:endParaRPr lang="en-US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93A3AE4-F95B-1B19-60B2-78B1978AB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644" y="1769094"/>
            <a:ext cx="4204232" cy="237363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6157012-F1E5-7400-DDBB-2E2897BC91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153" y="1946010"/>
            <a:ext cx="3774094" cy="2196716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44E7D664-693F-D749-226D-F280D617BE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783" y="4184670"/>
            <a:ext cx="4201897" cy="2331688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39691F5A-1D50-21D4-A87E-B67E7D9D46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1753" y="4137888"/>
            <a:ext cx="4134815" cy="236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0925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1048BF9-7F3B-72C3-6BC6-22391FD51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26</a:t>
            </a:fld>
            <a:endParaRPr lang="en-US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D006FCC8-6805-8F69-6691-D94AF9F8B4F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771390" y="66357"/>
            <a:ext cx="4649219" cy="6725286"/>
          </a:xfr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1426E859-15C6-25D0-EAF6-F99AB4BEAAEE}"/>
              </a:ext>
            </a:extLst>
          </p:cNvPr>
          <p:cNvSpPr txBox="1"/>
          <p:nvPr/>
        </p:nvSpPr>
        <p:spPr>
          <a:xfrm>
            <a:off x="344129" y="304801"/>
            <a:ext cx="22220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u="sng" dirty="0">
                <a:latin typeface="Fibel Nord" panose="020B0603050302020204" pitchFamily="34" charset="0"/>
              </a:rPr>
              <a:t>Exercise sheet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1654E0C-2E73-AD2A-0274-EE4EBA3C3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45" y="1028443"/>
            <a:ext cx="350550" cy="243861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DD6DB233-ED1A-A155-B50D-C7DD6FADF06B}"/>
              </a:ext>
            </a:extLst>
          </p:cNvPr>
          <p:cNvSpPr txBox="1"/>
          <p:nvPr/>
        </p:nvSpPr>
        <p:spPr>
          <a:xfrm>
            <a:off x="803942" y="979916"/>
            <a:ext cx="2312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Fibel Nord" panose="020B0603050302020204" pitchFamily="34" charset="0"/>
              </a:rPr>
              <a:t>= sticker for </a:t>
            </a:r>
            <a:r>
              <a:rPr lang="en-GB" sz="1600" dirty="0" err="1">
                <a:latin typeface="Fibel Nord" panose="020B0603050302020204" pitchFamily="34" charset="0"/>
              </a:rPr>
              <a:t>AnyBookReader</a:t>
            </a:r>
            <a:endParaRPr lang="en-GB" sz="1600" dirty="0">
              <a:latin typeface="Fibel Nord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279727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LightSeedLeftStep">
      <a:dk1>
        <a:srgbClr val="000000"/>
      </a:dk1>
      <a:lt1>
        <a:srgbClr val="FFFFFF"/>
      </a:lt1>
      <a:dk2>
        <a:srgbClr val="213B33"/>
      </a:dk2>
      <a:lt2>
        <a:srgbClr val="E8E3E2"/>
      </a:lt2>
      <a:accent1>
        <a:srgbClr val="4EAFBA"/>
      </a:accent1>
      <a:accent2>
        <a:srgbClr val="4DB392"/>
      </a:accent2>
      <a:accent3>
        <a:srgbClr val="4FB369"/>
      </a:accent3>
      <a:accent4>
        <a:srgbClr val="5DB54E"/>
      </a:accent4>
      <a:accent5>
        <a:srgbClr val="89AA5D"/>
      </a:accent5>
      <a:accent6>
        <a:srgbClr val="A3A546"/>
      </a:accent6>
      <a:hlink>
        <a:srgbClr val="AE7069"/>
      </a:hlink>
      <a:folHlink>
        <a:srgbClr val="7F7F7F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2698</Words>
  <Application>Microsoft Office PowerPoint</Application>
  <PresentationFormat>Breitbild</PresentationFormat>
  <Paragraphs>223</Paragraphs>
  <Slides>26</Slides>
  <Notes>0</Notes>
  <HiddenSlides>0</HiddenSlides>
  <MMClips>21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2" baseType="lpstr">
      <vt:lpstr>Aptos</vt:lpstr>
      <vt:lpstr>Arial</vt:lpstr>
      <vt:lpstr>Fibel Nord</vt:lpstr>
      <vt:lpstr>The Hand Bold</vt:lpstr>
      <vt:lpstr>The Serif Hand Black</vt:lpstr>
      <vt:lpstr>SketchyVTI</vt:lpstr>
      <vt:lpstr>Assistive technology for improving reading literacy</vt:lpstr>
      <vt:lpstr>Structure</vt:lpstr>
      <vt:lpstr>1. Introduction</vt:lpstr>
      <vt:lpstr>1. Introduction</vt:lpstr>
      <vt:lpstr>2. Characterization of SEN students</vt:lpstr>
      <vt:lpstr>3. Development of Reading Literacy</vt:lpstr>
      <vt:lpstr>3. Development of Reading Literacy</vt:lpstr>
      <vt:lpstr>3. Development of Reading Literacy</vt:lpstr>
      <vt:lpstr>4. Reading in a Foreign Language</vt:lpstr>
      <vt:lpstr>5. Phonemic Awareness</vt:lpstr>
      <vt:lpstr>6. Assistive Technology</vt:lpstr>
      <vt:lpstr>6. Assistive technology</vt:lpstr>
      <vt:lpstr>6. Assistive technology</vt:lpstr>
      <vt:lpstr>7. Prior Research</vt:lpstr>
      <vt:lpstr>7. Prior Research</vt:lpstr>
      <vt:lpstr>8. Teaching Example</vt:lpstr>
      <vt:lpstr>8. Teaching Example</vt:lpstr>
      <vt:lpstr>8. Teaching Example</vt:lpstr>
      <vt:lpstr>8. Teaching Example</vt:lpstr>
      <vt:lpstr>9. Pros and Cons</vt:lpstr>
      <vt:lpstr>Conclusion</vt:lpstr>
      <vt:lpstr>Sources</vt:lpstr>
      <vt:lpstr>Sources</vt:lpstr>
      <vt:lpstr>Images</vt:lpstr>
      <vt:lpstr>Appendix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Julia Frey13</dc:creator>
  <cp:lastModifiedBy>Julia Frey13</cp:lastModifiedBy>
  <cp:revision>80</cp:revision>
  <dcterms:created xsi:type="dcterms:W3CDTF">2025-01-20T21:14:34Z</dcterms:created>
  <dcterms:modified xsi:type="dcterms:W3CDTF">2025-02-21T17:04:58Z</dcterms:modified>
</cp:coreProperties>
</file>